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9" r:id="rId3"/>
    <p:sldId id="370" r:id="rId4"/>
    <p:sldId id="374" r:id="rId5"/>
    <p:sldId id="375" r:id="rId6"/>
    <p:sldId id="353" r:id="rId7"/>
    <p:sldId id="377" r:id="rId8"/>
    <p:sldId id="350" r:id="rId9"/>
    <p:sldId id="372" r:id="rId10"/>
    <p:sldId id="349" r:id="rId11"/>
    <p:sldId id="327" r:id="rId12"/>
    <p:sldId id="373" r:id="rId13"/>
    <p:sldId id="376" r:id="rId14"/>
    <p:sldId id="369"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B6"/>
    <a:srgbClr val="0078BA"/>
    <a:srgbClr val="FFFFFF"/>
    <a:srgbClr val="BBBBBB"/>
    <a:srgbClr val="FF7043"/>
    <a:srgbClr val="FF6D3F"/>
    <a:srgbClr val="3CC3EF"/>
    <a:srgbClr val="009889"/>
    <a:srgbClr val="C6C6C6"/>
    <a:srgbClr val="349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875" autoAdjust="0"/>
  </p:normalViewPr>
  <p:slideViewPr>
    <p:cSldViewPr snapToGrid="0">
      <p:cViewPr varScale="1">
        <p:scale>
          <a:sx n="122" d="100"/>
          <a:sy n="122" d="100"/>
        </p:scale>
        <p:origin x="1752"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8105C-D704-4060-A0A8-0C37D771E730}" type="datetimeFigureOut">
              <a:rPr lang="zh-CN" altLang="en-US" smtClean="0"/>
              <a:t>2023/5/19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9CEFA-38B5-4D38-B3D7-68F1431895CB}" type="slidenum">
              <a:rPr lang="zh-CN" altLang="en-US" smtClean="0"/>
              <a:t>‹#›</a:t>
            </a:fld>
            <a:endParaRPr lang="zh-CN" altLang="en-US"/>
          </a:p>
        </p:txBody>
      </p:sp>
    </p:spTree>
    <p:extLst>
      <p:ext uri="{BB962C8B-B14F-4D97-AF65-F5344CB8AC3E}">
        <p14:creationId xmlns:p14="http://schemas.microsoft.com/office/powerpoint/2010/main" val="3298595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Hello everyone, I am XXX. It’s very great pleasure indeed for me to be able to attend this meeting. Today I would like to present our paper “</a:t>
            </a:r>
            <a:r>
              <a:rPr lang="en-US" altLang="zh-CN" dirty="0" err="1"/>
              <a:t>HandDGCL</a:t>
            </a:r>
            <a:r>
              <a:rPr lang="en-US" altLang="zh-CN" dirty="0"/>
              <a:t>: Two-hand 3D reconstruction based Disturbing Graph Contrastive Learning”.</a:t>
            </a:r>
            <a:endParaRPr lang="zh-CN" altLang="en-US" dirty="0"/>
          </a:p>
        </p:txBody>
      </p:sp>
      <p:sp>
        <p:nvSpPr>
          <p:cNvPr id="4" name="灯片编号占位符 3"/>
          <p:cNvSpPr>
            <a:spLocks noGrp="1"/>
          </p:cNvSpPr>
          <p:nvPr>
            <p:ph type="sldNum" sz="quarter" idx="5"/>
          </p:nvPr>
        </p:nvSpPr>
        <p:spPr/>
        <p:txBody>
          <a:bodyPr/>
          <a:lstStyle/>
          <a:p>
            <a:fld id="{D6C9CEFA-38B5-4D38-B3D7-68F1431895CB}" type="slidenum">
              <a:rPr lang="zh-CN" altLang="en-US" smtClean="0"/>
              <a:t>1</a:t>
            </a:fld>
            <a:endParaRPr lang="zh-CN" altLang="en-US"/>
          </a:p>
        </p:txBody>
      </p:sp>
    </p:spTree>
    <p:extLst>
      <p:ext uri="{BB962C8B-B14F-4D97-AF65-F5344CB8AC3E}">
        <p14:creationId xmlns:p14="http://schemas.microsoft.com/office/powerpoint/2010/main" val="1134506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b="0" dirty="0">
                <a:solidFill>
                  <a:srgbClr val="CCCCCC"/>
                </a:solidFill>
                <a:effectLst/>
                <a:latin typeface="Consolas" panose="020B0609020204030204" pitchFamily="49" charset="0"/>
              </a:rPr>
              <a:t>Now we can get the whole model structure. </a:t>
            </a:r>
          </a:p>
          <a:p>
            <a:r>
              <a:rPr lang="en-US" altLang="zh-CN" b="0" dirty="0">
                <a:solidFill>
                  <a:srgbClr val="CCCCCC"/>
                </a:solidFill>
                <a:effectLst/>
                <a:latin typeface="Consolas" panose="020B0609020204030204" pitchFamily="49" charset="0"/>
              </a:rPr>
              <a:t>The top section depicts the main flow of the model, while the bottom section shows the computational process of </a:t>
            </a:r>
            <a:r>
              <a:rPr lang="en-US" altLang="zh-CN" b="0" dirty="0" err="1">
                <a:solidFill>
                  <a:srgbClr val="CCCCCC"/>
                </a:solidFill>
                <a:effectLst/>
                <a:latin typeface="Consolas" panose="020B0609020204030204" pitchFamily="49" charset="0"/>
              </a:rPr>
              <a:t>DGCLNet</a:t>
            </a:r>
            <a:r>
              <a:rPr lang="en-US" altLang="zh-CN" b="0" dirty="0">
                <a:solidFill>
                  <a:srgbClr val="CCCCCC"/>
                </a:solidFill>
                <a:effectLst/>
                <a:latin typeface="Consolas" panose="020B0609020204030204" pitchFamily="49" charset="0"/>
              </a:rPr>
              <a:t>, where the green-colored area represents the Similarity Distinguish module.</a:t>
            </a:r>
          </a:p>
          <a:p>
            <a:r>
              <a:rPr lang="en-US" altLang="zh-CN" b="0" dirty="0">
                <a:solidFill>
                  <a:srgbClr val="CCCCCC"/>
                </a:solidFill>
                <a:effectLst/>
                <a:latin typeface="Consolas" panose="020B0609020204030204" pitchFamily="49" charset="0"/>
              </a:rPr>
              <a:t>Given an RGB image, our model uses ResNet-50 for feature extraction and then the feature is divided into left hand and right hand via positional embedding.</a:t>
            </a:r>
          </a:p>
          <a:p>
            <a:r>
              <a:rPr lang="en-US" altLang="zh-CN" b="0" dirty="0">
                <a:solidFill>
                  <a:srgbClr val="CCCCCC"/>
                </a:solidFill>
                <a:effectLst/>
                <a:latin typeface="Consolas" panose="020B0609020204030204" pitchFamily="49" charset="0"/>
              </a:rPr>
              <a:t>Both of the hand feature are further processed by two independent MLP layers, and build up the graph feature using the knowledge of Laplacian matrix.</a:t>
            </a:r>
          </a:p>
          <a:p>
            <a:r>
              <a:rPr lang="en-US" altLang="zh-CN" b="0" dirty="0">
                <a:solidFill>
                  <a:srgbClr val="CCCCCC"/>
                </a:solidFill>
                <a:effectLst/>
                <a:latin typeface="Consolas" panose="020B0609020204030204" pitchFamily="49" charset="0"/>
              </a:rPr>
              <a:t>Next our </a:t>
            </a:r>
            <a:r>
              <a:rPr lang="en-US" altLang="zh-CN" b="0" dirty="0" err="1">
                <a:solidFill>
                  <a:srgbClr val="CCCCCC"/>
                </a:solidFill>
                <a:effectLst/>
                <a:latin typeface="Consolas" panose="020B0609020204030204" pitchFamily="49" charset="0"/>
              </a:rPr>
              <a:t>DGCLNet</a:t>
            </a:r>
            <a:r>
              <a:rPr lang="en-US" altLang="zh-CN" b="0" dirty="0">
                <a:solidFill>
                  <a:srgbClr val="CCCCCC"/>
                </a:solidFill>
                <a:effectLst/>
                <a:latin typeface="Consolas" panose="020B0609020204030204" pitchFamily="49" charset="0"/>
              </a:rPr>
              <a:t> makes disturbance by regenerating the graph feature through a graph u-net.</a:t>
            </a:r>
          </a:p>
          <a:p>
            <a:r>
              <a:rPr lang="en-US" altLang="zh-CN" b="0" dirty="0">
                <a:solidFill>
                  <a:srgbClr val="CCCCCC"/>
                </a:solidFill>
                <a:effectLst/>
                <a:latin typeface="Consolas" panose="020B0609020204030204" pitchFamily="49" charset="0"/>
              </a:rPr>
              <a:t>The pair of graph feature is passed through the same GCN, and the similarity between them is maximized.</a:t>
            </a:r>
          </a:p>
          <a:p>
            <a:r>
              <a:rPr lang="en-US" altLang="zh-CN" b="0" dirty="0">
                <a:solidFill>
                  <a:srgbClr val="CCCCCC"/>
                </a:solidFill>
                <a:effectLst/>
                <a:latin typeface="Consolas" panose="020B0609020204030204" pitchFamily="49" charset="0"/>
              </a:rPr>
              <a:t>Finally the graph feature of original branch is thrown into the up sample layer to get the position of 778 vertices in standard MANO way.</a:t>
            </a:r>
          </a:p>
          <a:p>
            <a:endParaRPr lang="zh-CN" altLang="en-US" dirty="0"/>
          </a:p>
        </p:txBody>
      </p:sp>
    </p:spTree>
    <p:extLst>
      <p:ext uri="{BB962C8B-B14F-4D97-AF65-F5344CB8AC3E}">
        <p14:creationId xmlns:p14="http://schemas.microsoft.com/office/powerpoint/2010/main" val="2297197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b="0" dirty="0">
                <a:solidFill>
                  <a:srgbClr val="CCCCCC"/>
                </a:solidFill>
                <a:effectLst/>
                <a:latin typeface="Consolas" panose="020B0609020204030204" pitchFamily="49" charset="0"/>
              </a:rPr>
              <a:t>Our model demonstrates the ability to successfully capture and reconstruct complex interactions of two hands.</a:t>
            </a:r>
          </a:p>
          <a:p>
            <a:r>
              <a:rPr lang="en-US" altLang="zh-CN" b="0" dirty="0">
                <a:solidFill>
                  <a:srgbClr val="CCCCCC"/>
                </a:solidFill>
                <a:effectLst/>
                <a:latin typeface="Consolas" panose="020B0609020204030204" pitchFamily="49" charset="0"/>
              </a:rPr>
              <a:t>The first column of our qualitative results indicates that our model has fewer collisions. </a:t>
            </a:r>
          </a:p>
          <a:p>
            <a:r>
              <a:rPr lang="en-US" altLang="zh-CN" b="0" dirty="0">
                <a:solidFill>
                  <a:srgbClr val="CCCCCC"/>
                </a:solidFill>
                <a:effectLst/>
                <a:latin typeface="Consolas" panose="020B0609020204030204" pitchFamily="49" charset="0"/>
              </a:rPr>
              <a:t>The results of Columns 2 and 4 indicate that the performance of our model is superior when the two hand meshes are close to each other, yet not making contact.</a:t>
            </a:r>
          </a:p>
          <a:p>
            <a:r>
              <a:rPr lang="en-US" altLang="zh-CN" b="0" dirty="0">
                <a:solidFill>
                  <a:srgbClr val="CCCCCC"/>
                </a:solidFill>
                <a:effectLst/>
                <a:latin typeface="Consolas" panose="020B0609020204030204" pitchFamily="49" charset="0"/>
              </a:rPr>
              <a:t>Columns 3 and 5 indicate that our model results in a better matching between the hand mesh and the hand mask, which implies enhanced location accuracy. </a:t>
            </a:r>
          </a:p>
          <a:p>
            <a:r>
              <a:rPr lang="en-US" altLang="zh-CN" b="0" dirty="0">
                <a:solidFill>
                  <a:srgbClr val="CCCCCC"/>
                </a:solidFill>
                <a:effectLst/>
                <a:latin typeface="Consolas" panose="020B0609020204030204" pitchFamily="49" charset="0"/>
              </a:rPr>
              <a:t>The last column of our results highlights that our model has a deep understanding of hand occlusion, and is able to reconstruct detailed hand poses competently.</a:t>
            </a:r>
          </a:p>
          <a:p>
            <a:endParaRPr lang="zh-CN" altLang="en-US" dirty="0"/>
          </a:p>
        </p:txBody>
      </p:sp>
    </p:spTree>
    <p:extLst>
      <p:ext uri="{BB962C8B-B14F-4D97-AF65-F5344CB8AC3E}">
        <p14:creationId xmlns:p14="http://schemas.microsoft.com/office/powerpoint/2010/main" val="1472385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b="0" dirty="0">
                <a:solidFill>
                  <a:srgbClr val="CCCCCC"/>
                </a:solidFill>
                <a:effectLst/>
                <a:latin typeface="Consolas" panose="020B0609020204030204" pitchFamily="49" charset="0"/>
              </a:rPr>
              <a:t>We tested the contrastive module with both EGD and </a:t>
            </a:r>
            <a:r>
              <a:rPr lang="en-US" altLang="zh-CN" b="0" dirty="0" err="1">
                <a:solidFill>
                  <a:srgbClr val="CCCCCC"/>
                </a:solidFill>
                <a:effectLst/>
                <a:latin typeface="Consolas" panose="020B0609020204030204" pitchFamily="49" charset="0"/>
              </a:rPr>
              <a:t>DGCLNet</a:t>
            </a:r>
            <a:r>
              <a:rPr lang="en-US" altLang="zh-CN" b="0" dirty="0">
                <a:solidFill>
                  <a:srgbClr val="CCCCCC"/>
                </a:solidFill>
                <a:effectLst/>
                <a:latin typeface="Consolas" panose="020B0609020204030204" pitchFamily="49" charset="0"/>
              </a:rPr>
              <a:t> based on GCN baseline. The result is shown in Tab.</a:t>
            </a:r>
            <a:r>
              <a:rPr lang="en-US" altLang="zh-CN" b="0" dirty="0">
                <a:solidFill>
                  <a:srgbClr val="C586C0"/>
                </a:solidFill>
                <a:effectLst/>
                <a:latin typeface="Consolas" panose="020B0609020204030204" pitchFamily="49" charset="0"/>
              </a:rPr>
              <a:t>2</a:t>
            </a:r>
            <a:r>
              <a:rPr lang="en-US" altLang="zh-CN" b="0" dirty="0">
                <a:solidFill>
                  <a:srgbClr val="CCCCCC"/>
                </a:solidFill>
                <a:effectLst/>
                <a:latin typeface="Consolas" panose="020B0609020204030204" pitchFamily="49" charset="0"/>
              </a:rPr>
              <a:t>.</a:t>
            </a:r>
          </a:p>
          <a:p>
            <a:r>
              <a:rPr lang="en-US" altLang="zh-CN" b="0" dirty="0">
                <a:solidFill>
                  <a:srgbClr val="CCCCCC"/>
                </a:solidFill>
                <a:effectLst/>
                <a:latin typeface="Consolas" panose="020B0609020204030204" pitchFamily="49" charset="0"/>
              </a:rPr>
              <a:t>As discussed before, explicit graph disturbing methods may lead to a loss of consistency for graph features which accounts for their poor performance. </a:t>
            </a:r>
          </a:p>
          <a:p>
            <a:r>
              <a:rPr lang="en-US" altLang="zh-CN" b="0" dirty="0">
                <a:solidFill>
                  <a:srgbClr val="CCCCCC"/>
                </a:solidFill>
                <a:effectLst/>
                <a:latin typeface="Consolas" panose="020B0609020204030204" pitchFamily="49" charset="0"/>
              </a:rPr>
              <a:t>We see that </a:t>
            </a:r>
            <a:r>
              <a:rPr lang="en-US" altLang="zh-CN" b="0" dirty="0" err="1">
                <a:solidFill>
                  <a:srgbClr val="CCCCCC"/>
                </a:solidFill>
                <a:effectLst/>
                <a:latin typeface="Consolas" panose="020B0609020204030204" pitchFamily="49" charset="0"/>
              </a:rPr>
              <a:t>DGCLNet</a:t>
            </a:r>
            <a:r>
              <a:rPr lang="en-US" altLang="zh-CN" b="0" dirty="0">
                <a:solidFill>
                  <a:srgbClr val="CCCCCC"/>
                </a:solidFill>
                <a:effectLst/>
                <a:latin typeface="Consolas" panose="020B0609020204030204" pitchFamily="49" charset="0"/>
              </a:rPr>
              <a:t> module reduces the error by 1.6 mm. </a:t>
            </a:r>
          </a:p>
          <a:p>
            <a:r>
              <a:rPr lang="en-US" altLang="zh-CN" b="0" dirty="0">
                <a:solidFill>
                  <a:srgbClr val="CCCCCC"/>
                </a:solidFill>
                <a:effectLst/>
                <a:latin typeface="Consolas" panose="020B0609020204030204" pitchFamily="49" charset="0"/>
              </a:rPr>
              <a:t>Thanks to the disturbance network, the model is able to learn from slightly different graph features without compromising the consistency of the pose and feature. </a:t>
            </a:r>
          </a:p>
          <a:p>
            <a:r>
              <a:rPr lang="en-US" altLang="zh-CN" b="0" dirty="0">
                <a:solidFill>
                  <a:srgbClr val="CCCCCC"/>
                </a:solidFill>
                <a:effectLst/>
                <a:latin typeface="Consolas" panose="020B0609020204030204" pitchFamily="49" charset="0"/>
              </a:rPr>
              <a:t>The qualitative results are given in the left.</a:t>
            </a:r>
          </a:p>
          <a:p>
            <a:r>
              <a:rPr lang="en-US" altLang="zh-CN" b="0" dirty="0">
                <a:solidFill>
                  <a:srgbClr val="CCCCCC"/>
                </a:solidFill>
                <a:effectLst/>
                <a:latin typeface="Consolas" panose="020B0609020204030204" pitchFamily="49" charset="0"/>
              </a:rPr>
              <a:t>It is clear that our </a:t>
            </a:r>
            <a:r>
              <a:rPr lang="en-US" altLang="zh-CN" b="0" dirty="0" err="1">
                <a:solidFill>
                  <a:srgbClr val="CCCCCC"/>
                </a:solidFill>
                <a:effectLst/>
                <a:latin typeface="Consolas" panose="020B0609020204030204" pitchFamily="49" charset="0"/>
              </a:rPr>
              <a:t>DGCLNet</a:t>
            </a:r>
            <a:r>
              <a:rPr lang="en-US" altLang="zh-CN" b="0" dirty="0">
                <a:solidFill>
                  <a:srgbClr val="CCCCCC"/>
                </a:solidFill>
                <a:effectLst/>
                <a:latin typeface="Consolas" panose="020B0609020204030204" pitchFamily="49" charset="0"/>
              </a:rPr>
              <a:t> module improves the baseline by reducing collisions, resulting in a hand mesh that is more realistic and lifelike. </a:t>
            </a:r>
          </a:p>
          <a:p>
            <a:r>
              <a:rPr lang="en-US" altLang="zh-CN" b="0" dirty="0">
                <a:solidFill>
                  <a:srgbClr val="CCCCCC"/>
                </a:solidFill>
                <a:effectLst/>
                <a:latin typeface="Consolas" panose="020B0609020204030204" pitchFamily="49" charset="0"/>
              </a:rPr>
              <a:t>Besides, the overlap of hand mask is more precise, which indicates the higher performance in visual comprehension.</a:t>
            </a:r>
          </a:p>
          <a:p>
            <a:endParaRPr lang="zh-CN" altLang="en-US" dirty="0"/>
          </a:p>
        </p:txBody>
      </p:sp>
    </p:spTree>
    <p:extLst>
      <p:ext uri="{BB962C8B-B14F-4D97-AF65-F5344CB8AC3E}">
        <p14:creationId xmlns:p14="http://schemas.microsoft.com/office/powerpoint/2010/main" val="3044989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318997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I will present our work from the following four aspects.</a:t>
            </a:r>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050E17"/>
                </a:solidFill>
                <a:effectLst/>
                <a:latin typeface="Times New Roman" panose="02020603050405020304" pitchFamily="18" charset="0"/>
                <a:cs typeface="Times New Roman" panose="02020603050405020304" pitchFamily="18" charset="0"/>
              </a:rPr>
              <a:t>With the rapid development of emerging 3D technologies such as </a:t>
            </a:r>
            <a:r>
              <a:rPr lang="en-US" altLang="zh-CN" b="0" i="0" u="none" strike="noStrike" dirty="0">
                <a:effectLst/>
                <a:latin typeface="Times New Roman" panose="02020603050405020304" pitchFamily="18" charset="0"/>
                <a:cs typeface="Times New Roman" panose="02020603050405020304" pitchFamily="18" charset="0"/>
              </a:rPr>
              <a:t>Virtual Reality</a:t>
            </a:r>
            <a:r>
              <a:rPr lang="en-US" altLang="zh-CN" b="0" i="0" dirty="0">
                <a:solidFill>
                  <a:srgbClr val="050E17"/>
                </a:solidFill>
                <a:effectLst/>
                <a:latin typeface="Times New Roman" panose="02020603050405020304" pitchFamily="18" charset="0"/>
                <a:cs typeface="Times New Roman" panose="02020603050405020304" pitchFamily="18" charset="0"/>
              </a:rPr>
              <a:t> (VR) and </a:t>
            </a:r>
            <a:r>
              <a:rPr lang="en-US" altLang="zh-CN" b="0" i="0" u="none" strike="noStrike" dirty="0">
                <a:effectLst/>
                <a:latin typeface="Times New Roman" panose="02020603050405020304" pitchFamily="18" charset="0"/>
                <a:cs typeface="Times New Roman" panose="02020603050405020304" pitchFamily="18" charset="0"/>
              </a:rPr>
              <a:t>Augmented Reality</a:t>
            </a:r>
            <a:r>
              <a:rPr lang="en-US" altLang="zh-CN" b="0" i="0" dirty="0">
                <a:solidFill>
                  <a:srgbClr val="050E17"/>
                </a:solidFill>
                <a:effectLst/>
                <a:latin typeface="Times New Roman" panose="02020603050405020304" pitchFamily="18" charset="0"/>
                <a:cs typeface="Times New Roman" panose="02020603050405020304" pitchFamily="18" charset="0"/>
              </a:rPr>
              <a:t> (AR), the application scenarios of human-computer interaction are becoming increasingly complex, and the </a:t>
            </a:r>
            <a:r>
              <a:rPr lang="en-US" altLang="zh-CN" b="0" i="0" u="none" strike="noStrike" dirty="0">
                <a:effectLst/>
                <a:latin typeface="Times New Roman" panose="02020603050405020304" pitchFamily="18" charset="0"/>
                <a:cs typeface="Times New Roman" panose="02020603050405020304" pitchFamily="18" charset="0"/>
              </a:rPr>
              <a:t>precision requirements</a:t>
            </a:r>
            <a:r>
              <a:rPr lang="en-US" altLang="zh-CN" b="0" i="0" dirty="0">
                <a:solidFill>
                  <a:srgbClr val="050E17"/>
                </a:solidFill>
                <a:effectLst/>
                <a:latin typeface="Times New Roman" panose="02020603050405020304" pitchFamily="18" charset="0"/>
                <a:cs typeface="Times New Roman" panose="02020603050405020304" pitchFamily="18" charset="0"/>
              </a:rPr>
              <a:t> are becoming higher. Simple </a:t>
            </a:r>
            <a:r>
              <a:rPr lang="en-US" altLang="zh-CN" b="0" i="0" u="none" strike="noStrike" dirty="0">
                <a:effectLst/>
                <a:latin typeface="Times New Roman" panose="02020603050405020304" pitchFamily="18" charset="0"/>
                <a:cs typeface="Times New Roman" panose="02020603050405020304" pitchFamily="18" charset="0"/>
              </a:rPr>
              <a:t>interaction methods</a:t>
            </a:r>
            <a:r>
              <a:rPr lang="en-US" altLang="zh-CN" b="0" i="0" dirty="0">
                <a:solidFill>
                  <a:srgbClr val="050E17"/>
                </a:solidFill>
                <a:effectLst/>
                <a:latin typeface="Times New Roman" panose="02020603050405020304" pitchFamily="18" charset="0"/>
                <a:cs typeface="Times New Roman" panose="02020603050405020304" pitchFamily="18" charset="0"/>
              </a:rPr>
              <a:t> such as visual and </a:t>
            </a:r>
            <a:r>
              <a:rPr lang="en-US" altLang="zh-CN" b="0" i="0" u="none" strike="noStrike" dirty="0">
                <a:effectLst/>
                <a:latin typeface="Times New Roman" panose="02020603050405020304" pitchFamily="18" charset="0"/>
                <a:cs typeface="Times New Roman" panose="02020603050405020304" pitchFamily="18" charset="0"/>
              </a:rPr>
              <a:t>auditory interaction</a:t>
            </a:r>
            <a:r>
              <a:rPr lang="en-US" altLang="zh-CN" b="0" i="0" dirty="0">
                <a:solidFill>
                  <a:srgbClr val="050E17"/>
                </a:solidFill>
                <a:effectLst/>
                <a:latin typeface="Times New Roman" panose="02020603050405020304" pitchFamily="18" charset="0"/>
                <a:cs typeface="Times New Roman" panose="02020603050405020304" pitchFamily="18" charset="0"/>
              </a:rPr>
              <a:t> can no longer meet the needs of the industry. The hand is one of the main carriers for human interaction with the real world, which makes the hand equally important in the human-computer interaction of 3D scenes. The 3D reconstruction of the hand is a prerequisite for realizing a series of technologies for 3D hand-computer interaction.</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1432059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b="0" i="0" dirty="0">
                <a:solidFill>
                  <a:srgbClr val="050E17"/>
                </a:solidFill>
                <a:effectLst/>
                <a:latin typeface="-apple-system"/>
              </a:rPr>
              <a:t>As is widely known, GCN performs exceptionally well for </a:t>
            </a:r>
            <a:r>
              <a:rPr lang="en-US" altLang="zh-CN" b="0" i="0" u="none" strike="noStrike" dirty="0">
                <a:effectLst/>
                <a:latin typeface="-apple-system"/>
              </a:rPr>
              <a:t>data structures</a:t>
            </a:r>
            <a:r>
              <a:rPr lang="en-US" altLang="zh-CN" b="0" i="0" dirty="0">
                <a:solidFill>
                  <a:srgbClr val="050E17"/>
                </a:solidFill>
                <a:effectLst/>
                <a:latin typeface="-apple-system"/>
              </a:rPr>
              <a:t> that exhibit graph-like relationships. The article authored by Ge et al. is one of the earliest studies to incorporate GCN into research on 3D hand reconstruction. The study reveals that the spatial surface topology of the hand approximates a graph-like data structure, making it ideal for feature decoding using GCN. In this figure, the hand's spatial structure ranges from coarse to fine, resulting in high-precision 3D reconstruction of the hand mesh. This forms the cornerstone of the work presented in this article.</a:t>
            </a:r>
            <a:endParaRPr lang="zh-CN" altLang="en-US" dirty="0"/>
          </a:p>
        </p:txBody>
      </p:sp>
    </p:spTree>
    <p:extLst>
      <p:ext uri="{BB962C8B-B14F-4D97-AF65-F5344CB8AC3E}">
        <p14:creationId xmlns:p14="http://schemas.microsoft.com/office/powerpoint/2010/main" val="3404891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b="0" i="0" dirty="0">
                <a:solidFill>
                  <a:srgbClr val="050E17"/>
                </a:solidFill>
                <a:effectLst/>
                <a:latin typeface="-apple-system"/>
              </a:rPr>
              <a:t>However, relying solely on GCN is insufficient for achieving high-quality 3D reconstruction of hands in complex scenarios, especially in situations involving hand-to-hand interaction, which presents more severe self-occlusion and increased complexity. In the figure presented in our experiment, we observe significant </a:t>
            </a:r>
            <a:r>
              <a:rPr lang="en-US" altLang="zh-CN" b="0" i="0" u="none" strike="noStrike" dirty="0">
                <a:effectLst/>
                <a:latin typeface="-apple-system"/>
              </a:rPr>
              <a:t>geometric conflicts</a:t>
            </a:r>
            <a:r>
              <a:rPr lang="en-US" altLang="zh-CN" b="0" i="0" dirty="0">
                <a:solidFill>
                  <a:srgbClr val="050E17"/>
                </a:solidFill>
                <a:effectLst/>
                <a:latin typeface="-apple-system"/>
              </a:rPr>
              <a:t> and misalignment where the hands interact, which is highly undesirable. Addressing the problem of hand-to-hand interaction in such scenarios is the focus of this study.</a:t>
            </a:r>
            <a:endParaRPr lang="zh-CN" altLang="en-US" dirty="0"/>
          </a:p>
        </p:txBody>
      </p:sp>
    </p:spTree>
    <p:extLst>
      <p:ext uri="{BB962C8B-B14F-4D97-AF65-F5344CB8AC3E}">
        <p14:creationId xmlns:p14="http://schemas.microsoft.com/office/powerpoint/2010/main" val="1638495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According to the classic theory of contrastive learning, when some form of disturbance is applied to raw data and does not alter the intrinsic properties of the data, multiple disturbed objects can still be grouped into the same category as they are homogenous. Therefore, when training a model to minimize the distance between these disturbed objects, we essentially force the model to learn the intrinsic properties of the data. This amazing idea of self-supervised learning has already been applied in the field of hand pose estimation with promising results. The figure in the lower right corner displays ten different forms of disturbance.</a:t>
            </a:r>
            <a:endParaRPr lang="zh-CN" altLang="en-US" dirty="0"/>
          </a:p>
        </p:txBody>
      </p:sp>
    </p:spTree>
    <p:extLst>
      <p:ext uri="{BB962C8B-B14F-4D97-AF65-F5344CB8AC3E}">
        <p14:creationId xmlns:p14="http://schemas.microsoft.com/office/powerpoint/2010/main" val="1900852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From the previous figure, it is evident that the disturbance methods used in image-based contrastive learning are mostly simple pixel-level operations such as offset, blur, and distortion. Can we disturb the data at the feature level? Graph contrastive learning provides solutions to this problem. The first disturbance involves adding Gaussian noise directly to the graph features, the second disturbance randomly masks some channels of each node, the third disturbance adds random integers to the adjacency matrix of the graph, and the fourth disturbance involves flipping the adjacency matrix symmetrically. The first two methods are relatively straightforward, while the latter two utilize the properties of graphs. These were our initial experimental settings. However, through experimentation, we found that no individual disturbance method or combination thereof could improve the model's performance. So, where did the problem lie?</a:t>
            </a:r>
            <a:endParaRPr lang="zh-CN" altLang="en-US" dirty="0"/>
          </a:p>
        </p:txBody>
      </p:sp>
    </p:spTree>
    <p:extLst>
      <p:ext uri="{BB962C8B-B14F-4D97-AF65-F5344CB8AC3E}">
        <p14:creationId xmlns:p14="http://schemas.microsoft.com/office/powerpoint/2010/main" val="1599621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Let us revisit the contrastive learning paradigm, where a prerequisite condition is disturbance that does not alter the intrinsic properties of the data. The feature-level disturbance methods we mentioned earlier suffer from a fatal flaw: they cannot guarantee consistency in intrinsic properties, which is the reason for the model's poor performance. Is it possible to ensure this consistency through some method? Yes, we innovatively generate transformations on the original graph features, which we consider as feature disturbance. We then add an MLP to the transformed features and use the deviation between the output of MLP and the hand pose label to form a loss. This way, we force the model to learn a generative network through supervised learning, and the transformed data processed by this network does not lose the hand pose information, which is an intrinsic property we aim to preserve. Of course, this supervision is an additional subtask in an end-to-end training framework and does not affect the original model inference process.</a:t>
            </a:r>
            <a:endParaRPr lang="zh-CN" altLang="en-US" dirty="0"/>
          </a:p>
        </p:txBody>
      </p:sp>
    </p:spTree>
    <p:extLst>
      <p:ext uri="{BB962C8B-B14F-4D97-AF65-F5344CB8AC3E}">
        <p14:creationId xmlns:p14="http://schemas.microsoft.com/office/powerpoint/2010/main" val="3449269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To address the issue of unstable loss during model training, we have proposed an </a:t>
            </a:r>
            <a:r>
              <a:rPr lang="en-US" altLang="zh-CN" sz="1200" dirty="0">
                <a:latin typeface="Times New Roman" panose="02020603050405020304" charset="0"/>
                <a:cs typeface="Times New Roman" panose="02020603050405020304" charset="0"/>
              </a:rPr>
              <a:t>Similarity Distinguish</a:t>
            </a:r>
            <a:r>
              <a:rPr lang="en-US" altLang="zh-CN" dirty="0"/>
              <a:t> method. By comparing the similarity of hand poses, we refine the division between positive and negative sample pairs, making the contrastive learning training more stable and effective. This method is inspired by the coarse-to-fine idea introduced by Zhao et al.</a:t>
            </a:r>
            <a:endParaRPr lang="zh-CN" altLang="en-US" dirty="0"/>
          </a:p>
        </p:txBody>
      </p:sp>
    </p:spTree>
    <p:extLst>
      <p:ext uri="{BB962C8B-B14F-4D97-AF65-F5344CB8AC3E}">
        <p14:creationId xmlns:p14="http://schemas.microsoft.com/office/powerpoint/2010/main" val="2226187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17AB94-546B-4A22-AB0E-EEAFED54E23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BD103DE-2901-435B-BBA1-23DC009227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4702A7C-B364-4BC1-8853-9531F0165ED5}"/>
              </a:ext>
            </a:extLst>
          </p:cNvPr>
          <p:cNvSpPr>
            <a:spLocks noGrp="1"/>
          </p:cNvSpPr>
          <p:nvPr>
            <p:ph type="dt" sz="half" idx="10"/>
          </p:nvPr>
        </p:nvSpPr>
        <p:spPr/>
        <p:txBody>
          <a:bodyPr/>
          <a:lstStyle/>
          <a:p>
            <a:fld id="{D731EC16-6025-49E6-95C7-497DF89A9216}" type="datetimeFigureOut">
              <a:rPr lang="zh-CN" altLang="en-US" smtClean="0"/>
              <a:t>2023/5/19</a:t>
            </a:fld>
            <a:endParaRPr lang="zh-CN" altLang="en-US"/>
          </a:p>
        </p:txBody>
      </p:sp>
      <p:sp>
        <p:nvSpPr>
          <p:cNvPr id="5" name="页脚占位符 4">
            <a:extLst>
              <a:ext uri="{FF2B5EF4-FFF2-40B4-BE49-F238E27FC236}">
                <a16:creationId xmlns:a16="http://schemas.microsoft.com/office/drawing/2014/main" id="{E605CE25-239F-462A-A91F-3EB660B9ED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AB49235-94E8-494E-AF83-FEDE929A6674}"/>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2380515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6BEDA6-B0D4-4C60-948D-05C1317D953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D4969D4-6A1B-4B38-9820-1840589442B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902FB5-AE01-44EE-B6DE-0B3E31A10961}"/>
              </a:ext>
            </a:extLst>
          </p:cNvPr>
          <p:cNvSpPr>
            <a:spLocks noGrp="1"/>
          </p:cNvSpPr>
          <p:nvPr>
            <p:ph type="dt" sz="half" idx="10"/>
          </p:nvPr>
        </p:nvSpPr>
        <p:spPr/>
        <p:txBody>
          <a:bodyPr/>
          <a:lstStyle/>
          <a:p>
            <a:fld id="{D731EC16-6025-49E6-95C7-497DF89A9216}" type="datetimeFigureOut">
              <a:rPr lang="zh-CN" altLang="en-US" smtClean="0"/>
              <a:t>2023/5/19</a:t>
            </a:fld>
            <a:endParaRPr lang="zh-CN" altLang="en-US"/>
          </a:p>
        </p:txBody>
      </p:sp>
      <p:sp>
        <p:nvSpPr>
          <p:cNvPr id="5" name="页脚占位符 4">
            <a:extLst>
              <a:ext uri="{FF2B5EF4-FFF2-40B4-BE49-F238E27FC236}">
                <a16:creationId xmlns:a16="http://schemas.microsoft.com/office/drawing/2014/main" id="{D7537D3E-72DA-4B71-9EAD-45A31DE286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487783-0D4E-4FFF-8596-0959A3E11032}"/>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3639986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BDE9AD-8C7E-487D-BB78-F302737BDE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AB94B4C-A62F-443D-B119-C7332A2F983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86D31A-F945-42E7-9F0D-F0A279DB3D37}"/>
              </a:ext>
            </a:extLst>
          </p:cNvPr>
          <p:cNvSpPr>
            <a:spLocks noGrp="1"/>
          </p:cNvSpPr>
          <p:nvPr>
            <p:ph type="dt" sz="half" idx="10"/>
          </p:nvPr>
        </p:nvSpPr>
        <p:spPr/>
        <p:txBody>
          <a:bodyPr/>
          <a:lstStyle/>
          <a:p>
            <a:fld id="{D731EC16-6025-49E6-95C7-497DF89A9216}" type="datetimeFigureOut">
              <a:rPr lang="zh-CN" altLang="en-US" smtClean="0"/>
              <a:t>2023/5/19</a:t>
            </a:fld>
            <a:endParaRPr lang="zh-CN" altLang="en-US"/>
          </a:p>
        </p:txBody>
      </p:sp>
      <p:sp>
        <p:nvSpPr>
          <p:cNvPr id="5" name="页脚占位符 4">
            <a:extLst>
              <a:ext uri="{FF2B5EF4-FFF2-40B4-BE49-F238E27FC236}">
                <a16:creationId xmlns:a16="http://schemas.microsoft.com/office/drawing/2014/main" id="{6B2A8652-3500-4EC6-840E-A411CD8E905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A2DF4A6-8F85-431C-B6BD-F9AEC540C3A8}"/>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3316741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resentation…">
            <a:extLst>
              <a:ext uri="{FF2B5EF4-FFF2-40B4-BE49-F238E27FC236}">
                <a16:creationId xmlns:a16="http://schemas.microsoft.com/office/drawing/2014/main" id="{AEDF7000-E2E6-4EE1-9F91-5E41A7D4B4D6}"/>
              </a:ext>
            </a:extLst>
          </p:cNvPr>
          <p:cNvSpPr txBox="1"/>
          <p:nvPr userDrawn="1"/>
        </p:nvSpPr>
        <p:spPr>
          <a:xfrm>
            <a:off x="343760" y="604403"/>
            <a:ext cx="11275308" cy="851515"/>
          </a:xfrm>
          <a:prstGeom prst="rect">
            <a:avLst/>
          </a:prstGeom>
          <a:ln w="12700">
            <a:miter lim="400000"/>
          </a:ln>
          <a:effectLst>
            <a:outerShdw blurRad="50800" dist="38100" dir="5400000" algn="t"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algn="l">
              <a:defRPr sz="10000" b="1">
                <a:solidFill>
                  <a:srgbClr val="929292"/>
                </a:solidFill>
              </a:defRPr>
            </a:pPr>
            <a:r>
              <a:rPr lang="en-US" sz="1600" dirty="0">
                <a:solidFill>
                  <a:srgbClr val="C3DEEF"/>
                </a:solidFill>
              </a:rPr>
              <a:t>36th International Conference on</a:t>
            </a:r>
          </a:p>
          <a:p>
            <a:pPr algn="l">
              <a:defRPr sz="10000" b="1">
                <a:solidFill>
                  <a:srgbClr val="929292"/>
                </a:solidFill>
              </a:defRPr>
            </a:pPr>
            <a:r>
              <a:rPr lang="en-US" sz="3600" dirty="0">
                <a:solidFill>
                  <a:srgbClr val="C3DEEF"/>
                </a:solidFill>
              </a:rPr>
              <a:t>Computer Animation and Social Agents</a:t>
            </a:r>
            <a:endParaRPr lang="el-GR" sz="3200" dirty="0">
              <a:solidFill>
                <a:srgbClr val="C3DEEF"/>
              </a:solidFill>
            </a:endParaRPr>
          </a:p>
        </p:txBody>
      </p:sp>
      <p:pic>
        <p:nvPicPr>
          <p:cNvPr id="6" name="Picture 6" descr="Text&#10;&#10;Description automatically generated with low confidence">
            <a:extLst>
              <a:ext uri="{FF2B5EF4-FFF2-40B4-BE49-F238E27FC236}">
                <a16:creationId xmlns:a16="http://schemas.microsoft.com/office/drawing/2014/main" id="{88F28EAE-CC7C-4514-B69B-E1CDF3E66195}"/>
              </a:ext>
            </a:extLst>
          </p:cNvPr>
          <p:cNvPicPr>
            <a:picLocks noChangeAspect="1"/>
          </p:cNvPicPr>
          <p:nvPr userDrawn="1"/>
        </p:nvPicPr>
        <p:blipFill>
          <a:blip r:embed="rId3"/>
          <a:stretch>
            <a:fillRect/>
          </a:stretch>
        </p:blipFill>
        <p:spPr>
          <a:xfrm>
            <a:off x="1405139" y="6390246"/>
            <a:ext cx="960514" cy="415020"/>
          </a:xfrm>
          <a:prstGeom prst="rect">
            <a:avLst/>
          </a:prstGeom>
        </p:spPr>
      </p:pic>
      <p:pic>
        <p:nvPicPr>
          <p:cNvPr id="7" name="Picture 7" descr="A picture containing text, clock&#10;&#10;Description automatically generated">
            <a:extLst>
              <a:ext uri="{FF2B5EF4-FFF2-40B4-BE49-F238E27FC236}">
                <a16:creationId xmlns:a16="http://schemas.microsoft.com/office/drawing/2014/main" id="{7B076FD2-4A14-4BD6-B682-07F17A697E6C}"/>
              </a:ext>
            </a:extLst>
          </p:cNvPr>
          <p:cNvPicPr>
            <a:picLocks noChangeAspect="1"/>
          </p:cNvPicPr>
          <p:nvPr userDrawn="1"/>
        </p:nvPicPr>
        <p:blipFill>
          <a:blip r:embed="rId4"/>
          <a:stretch>
            <a:fillRect/>
          </a:stretch>
        </p:blipFill>
        <p:spPr>
          <a:xfrm>
            <a:off x="168855" y="6462853"/>
            <a:ext cx="1145492" cy="269806"/>
          </a:xfrm>
          <a:prstGeom prst="rect">
            <a:avLst/>
          </a:prstGeom>
        </p:spPr>
      </p:pic>
      <p:sp>
        <p:nvSpPr>
          <p:cNvPr id="8" name="TextBox 16">
            <a:extLst>
              <a:ext uri="{FF2B5EF4-FFF2-40B4-BE49-F238E27FC236}">
                <a16:creationId xmlns:a16="http://schemas.microsoft.com/office/drawing/2014/main" id="{42CCA670-18A6-4505-9E24-CF0CB7EA5C77}"/>
              </a:ext>
            </a:extLst>
          </p:cNvPr>
          <p:cNvSpPr txBox="1"/>
          <p:nvPr userDrawn="1"/>
        </p:nvSpPr>
        <p:spPr>
          <a:xfrm>
            <a:off x="2330905" y="1504723"/>
            <a:ext cx="6614975" cy="287258"/>
          </a:xfrm>
          <a:prstGeom prst="rect">
            <a:avLst/>
          </a:prstGeom>
          <a:noFill/>
          <a:ln w="12700" cap="flat">
            <a:noFill/>
            <a:miter lim="400000"/>
          </a:ln>
          <a:effectLst>
            <a:outerShdw blurRad="50800" dist="381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8"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C3DEEF"/>
                </a:solidFill>
                <a:effectLst/>
                <a:uFillTx/>
                <a:latin typeface="+mn-lt"/>
                <a:ea typeface="+mn-ea"/>
                <a:cs typeface="+mn-cs"/>
                <a:sym typeface="Helvetica Neue"/>
              </a:rPr>
              <a:t>LIMASSOL  </a:t>
            </a:r>
            <a:r>
              <a:rPr kumimoji="0" lang="en-US" b="1" i="0" u="none" strike="noStrike" cap="none" spc="0" normalizeH="0" baseline="0" dirty="0">
                <a:ln>
                  <a:noFill/>
                </a:ln>
                <a:solidFill>
                  <a:srgbClr val="C3DEEF"/>
                </a:solidFill>
                <a:effectLst/>
                <a:uFillTx/>
                <a:latin typeface="+mn-lt"/>
                <a:ea typeface="+mn-ea"/>
                <a:cs typeface="+mn-cs"/>
                <a:sym typeface="Wingdings" panose="05000000000000000000" pitchFamily="2" charset="2"/>
              </a:rPr>
              <a:t>  CYPRUS</a:t>
            </a:r>
            <a:endParaRPr kumimoji="0" lang="en-US" b="1" i="0" u="none" strike="noStrike" cap="none" spc="0" normalizeH="0" baseline="0" dirty="0">
              <a:ln>
                <a:noFill/>
              </a:ln>
              <a:solidFill>
                <a:srgbClr val="C3DEEF"/>
              </a:solidFill>
              <a:effectLst/>
              <a:uFillTx/>
              <a:latin typeface="+mn-lt"/>
              <a:ea typeface="+mn-ea"/>
              <a:cs typeface="+mn-cs"/>
              <a:sym typeface="Helvetica Neue"/>
            </a:endParaRPr>
          </a:p>
        </p:txBody>
      </p:sp>
      <p:pic>
        <p:nvPicPr>
          <p:cNvPr id="9" name="Picture 20" descr="A black and white sign&#10;&#10;Description automatically generated with low confidence">
            <a:extLst>
              <a:ext uri="{FF2B5EF4-FFF2-40B4-BE49-F238E27FC236}">
                <a16:creationId xmlns:a16="http://schemas.microsoft.com/office/drawing/2014/main" id="{28B8A222-31CF-4CA8-9AF3-8EE82E3D69D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76547" y="6212435"/>
            <a:ext cx="1267326" cy="619959"/>
          </a:xfrm>
          <a:prstGeom prst="rect">
            <a:avLst/>
          </a:prstGeom>
        </p:spPr>
      </p:pic>
      <p:sp>
        <p:nvSpPr>
          <p:cNvPr id="10" name="TextBox 22">
            <a:extLst>
              <a:ext uri="{FF2B5EF4-FFF2-40B4-BE49-F238E27FC236}">
                <a16:creationId xmlns:a16="http://schemas.microsoft.com/office/drawing/2014/main" id="{8E72E8F1-278B-4799-9091-C6A901C85157}"/>
              </a:ext>
            </a:extLst>
          </p:cNvPr>
          <p:cNvSpPr txBox="1"/>
          <p:nvPr userDrawn="1"/>
        </p:nvSpPr>
        <p:spPr>
          <a:xfrm>
            <a:off x="357139" y="1514982"/>
            <a:ext cx="5571222"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kumimoji="0" lang="en-US" b="1" i="0" u="none" strike="noStrike" cap="none" spc="0" normalizeH="0" baseline="0" dirty="0">
                <a:ln>
                  <a:noFill/>
                </a:ln>
                <a:solidFill>
                  <a:srgbClr val="C3DEEF"/>
                </a:solidFill>
                <a:effectLst/>
                <a:uFillTx/>
                <a:latin typeface="+mn-lt"/>
                <a:ea typeface="+mn-ea"/>
                <a:cs typeface="+mn-cs"/>
                <a:sym typeface="Helvetica Neue"/>
              </a:rPr>
              <a:t>29-31 May 2023</a:t>
            </a:r>
            <a:r>
              <a:rPr kumimoji="0" lang="en-US" b="1" i="0" u="none" strike="noStrike" cap="none" spc="0" normalizeH="0" baseline="0" dirty="0">
                <a:ln>
                  <a:noFill/>
                </a:ln>
                <a:solidFill>
                  <a:srgbClr val="C3DEEF"/>
                </a:solidFill>
                <a:effectLst/>
                <a:uFillTx/>
                <a:latin typeface="+mn-lt"/>
                <a:ea typeface="+mn-ea"/>
                <a:cs typeface="+mn-cs"/>
                <a:sym typeface="Wingdings" panose="05000000000000000000" pitchFamily="2" charset="2"/>
              </a:rPr>
              <a:t> </a:t>
            </a:r>
            <a:endParaRPr lang="en-US" dirty="0">
              <a:solidFill>
                <a:srgbClr val="C3DEEF"/>
              </a:solidFill>
            </a:endParaRPr>
          </a:p>
        </p:txBody>
      </p:sp>
      <p:pic>
        <p:nvPicPr>
          <p:cNvPr id="18" name="Picture 2" descr="ESA - Logo UPC">
            <a:extLst>
              <a:ext uri="{FF2B5EF4-FFF2-40B4-BE49-F238E27FC236}">
                <a16:creationId xmlns:a16="http://schemas.microsoft.com/office/drawing/2014/main" id="{ACBE5781-BE65-47D1-B163-65D8697741A7}"/>
              </a:ext>
            </a:extLst>
          </p:cNvPr>
          <p:cNvPicPr>
            <a:picLocks noChangeAspect="1" noChangeArrowheads="1"/>
          </p:cNvPicPr>
          <p:nvPr userDrawn="1"/>
        </p:nvPicPr>
        <p:blipFill>
          <a:blip r:embed="rId6" cstate="print">
            <a:clrChange>
              <a:clrFrom>
                <a:srgbClr val="FEFEFE"/>
              </a:clrFrom>
              <a:clrTo>
                <a:srgbClr val="FEFEFE">
                  <a:alpha val="0"/>
                </a:srgbClr>
              </a:clrTo>
            </a:clrChange>
            <a:biLevel thresh="25000"/>
            <a:extLst>
              <a:ext uri="{28A0092B-C50C-407E-A947-70E740481C1C}">
                <a14:useLocalDpi xmlns:a14="http://schemas.microsoft.com/office/drawing/2010/main" val="0"/>
              </a:ext>
            </a:extLst>
          </a:blip>
          <a:srcRect/>
          <a:stretch>
            <a:fillRect/>
          </a:stretch>
        </p:blipFill>
        <p:spPr bwMode="auto">
          <a:xfrm>
            <a:off x="2432990" y="6436858"/>
            <a:ext cx="1419519" cy="321795"/>
          </a:xfrm>
          <a:prstGeom prst="rect">
            <a:avLst/>
          </a:prstGeom>
          <a:noFill/>
          <a:extLst>
            <a:ext uri="{909E8E84-426E-40DD-AFC4-6F175D3DCCD1}">
              <a14:hiddenFill xmlns:a14="http://schemas.microsoft.com/office/drawing/2010/main">
                <a:solidFill>
                  <a:srgbClr val="FFFFFF"/>
                </a:solidFill>
              </a14:hiddenFill>
            </a:ext>
          </a:extLst>
        </p:spPr>
      </p:pic>
      <p:sp>
        <p:nvSpPr>
          <p:cNvPr id="19" name="Marcador de texto 2">
            <a:extLst>
              <a:ext uri="{FF2B5EF4-FFF2-40B4-BE49-F238E27FC236}">
                <a16:creationId xmlns:a16="http://schemas.microsoft.com/office/drawing/2014/main" id="{811BA0E3-BE64-4207-81C0-5A8D34A3D073}"/>
              </a:ext>
            </a:extLst>
          </p:cNvPr>
          <p:cNvSpPr>
            <a:spLocks noGrp="1"/>
          </p:cNvSpPr>
          <p:nvPr>
            <p:ph type="body" sz="quarter" idx="10" hasCustomPrompt="1"/>
          </p:nvPr>
        </p:nvSpPr>
        <p:spPr>
          <a:xfrm>
            <a:off x="433338" y="2768160"/>
            <a:ext cx="9142412" cy="935027"/>
          </a:xfrm>
          <a:prstGeom prst="rect">
            <a:avLst/>
          </a:prstGeom>
        </p:spPr>
        <p:txBody>
          <a:bodyPr/>
          <a:lstStyle>
            <a:lvl1pPr>
              <a:defRPr kumimoji="0" lang="es-ES" sz="6000" b="1" i="0" u="none" strike="noStrike" cap="none" spc="0" normalizeH="0" baseline="0" dirty="0" smtClean="0">
                <a:ln>
                  <a:noFill/>
                </a:ln>
                <a:solidFill>
                  <a:schemeClr val="bg1"/>
                </a:solidFill>
                <a:effectLst/>
                <a:uFillTx/>
                <a:latin typeface="+mn-lt"/>
                <a:ea typeface="+mn-ea"/>
                <a:cs typeface="+mn-cs"/>
                <a:sym typeface="Helvetica Neue"/>
              </a:defRPr>
            </a:lvl1pPr>
          </a:lstStyle>
          <a:p>
            <a:pPr lvl="0"/>
            <a:r>
              <a:rPr lang="es-ES" dirty="0" err="1"/>
              <a:t>Title</a:t>
            </a:r>
            <a:r>
              <a:rPr lang="es-ES" dirty="0"/>
              <a:t> 1</a:t>
            </a:r>
          </a:p>
        </p:txBody>
      </p:sp>
      <p:sp>
        <p:nvSpPr>
          <p:cNvPr id="21" name="Marcador de texto 2">
            <a:extLst>
              <a:ext uri="{FF2B5EF4-FFF2-40B4-BE49-F238E27FC236}">
                <a16:creationId xmlns:a16="http://schemas.microsoft.com/office/drawing/2014/main" id="{99A7239D-79BF-4C2E-AF29-E720F1D9D8FA}"/>
              </a:ext>
            </a:extLst>
          </p:cNvPr>
          <p:cNvSpPr>
            <a:spLocks noGrp="1"/>
          </p:cNvSpPr>
          <p:nvPr>
            <p:ph type="body" sz="quarter" idx="11" hasCustomPrompt="1"/>
          </p:nvPr>
        </p:nvSpPr>
        <p:spPr>
          <a:xfrm>
            <a:off x="433338" y="3703187"/>
            <a:ext cx="9142412" cy="619959"/>
          </a:xfrm>
          <a:prstGeom prst="rect">
            <a:avLst/>
          </a:prstGeom>
        </p:spPr>
        <p:txBody>
          <a:bodyPr/>
          <a:lstStyle>
            <a:lvl1pPr>
              <a:defRPr kumimoji="0" lang="es-ES" sz="3200" b="0" i="0" u="none" strike="noStrike" cap="none" spc="0" normalizeH="0" baseline="0" dirty="0" smtClean="0">
                <a:ln>
                  <a:noFill/>
                </a:ln>
                <a:solidFill>
                  <a:schemeClr val="bg1">
                    <a:lumMod val="65000"/>
                  </a:schemeClr>
                </a:solidFill>
                <a:effectLst/>
                <a:uFillTx/>
                <a:latin typeface="+mn-lt"/>
                <a:ea typeface="+mn-ea"/>
                <a:cs typeface="+mn-cs"/>
                <a:sym typeface="Helvetica Neue"/>
              </a:defRPr>
            </a:lvl1pPr>
          </a:lstStyle>
          <a:p>
            <a:pPr lvl="0"/>
            <a:r>
              <a:rPr lang="es-ES" dirty="0" err="1"/>
              <a:t>Subtitle</a:t>
            </a:r>
            <a:r>
              <a:rPr lang="es-ES" dirty="0"/>
              <a:t> 1</a:t>
            </a:r>
          </a:p>
        </p:txBody>
      </p:sp>
      <p:sp>
        <p:nvSpPr>
          <p:cNvPr id="23" name="Marcador de texto 2">
            <a:extLst>
              <a:ext uri="{FF2B5EF4-FFF2-40B4-BE49-F238E27FC236}">
                <a16:creationId xmlns:a16="http://schemas.microsoft.com/office/drawing/2014/main" id="{10976E85-25E2-468E-9F3D-67F02DDF0A5F}"/>
              </a:ext>
            </a:extLst>
          </p:cNvPr>
          <p:cNvSpPr>
            <a:spLocks noGrp="1"/>
          </p:cNvSpPr>
          <p:nvPr>
            <p:ph type="body" sz="quarter" idx="12" hasCustomPrompt="1"/>
          </p:nvPr>
        </p:nvSpPr>
        <p:spPr>
          <a:xfrm>
            <a:off x="433338" y="4365325"/>
            <a:ext cx="9142412" cy="619959"/>
          </a:xfrm>
          <a:prstGeom prst="rect">
            <a:avLst/>
          </a:prstGeom>
        </p:spPr>
        <p:txBody>
          <a:bodyPr/>
          <a:lstStyle>
            <a:lvl1pPr>
              <a:defRPr kumimoji="0" lang="es-ES" sz="2200" b="1" i="0" u="none" strike="noStrike" cap="none" spc="0" normalizeH="0" baseline="0" dirty="0" smtClean="0">
                <a:ln>
                  <a:noFill/>
                </a:ln>
                <a:solidFill>
                  <a:srgbClr val="ADD2E9"/>
                </a:solidFill>
                <a:effectLst/>
                <a:uFillTx/>
                <a:latin typeface="+mn-lt"/>
                <a:ea typeface="+mn-ea"/>
                <a:cs typeface="+mn-cs"/>
                <a:sym typeface="Helvetica Neue"/>
              </a:defRPr>
            </a:lvl1pPr>
          </a:lstStyle>
          <a:p>
            <a:pPr lvl="0"/>
            <a:r>
              <a:rPr lang="es-ES" dirty="0" err="1"/>
              <a:t>Authors</a:t>
            </a:r>
            <a:endParaRPr lang="es-ES" dirty="0"/>
          </a:p>
        </p:txBody>
      </p:sp>
      <p:sp>
        <p:nvSpPr>
          <p:cNvPr id="25" name="Marcador de texto 2">
            <a:extLst>
              <a:ext uri="{FF2B5EF4-FFF2-40B4-BE49-F238E27FC236}">
                <a16:creationId xmlns:a16="http://schemas.microsoft.com/office/drawing/2014/main" id="{A4D02747-2CFB-420A-B569-FC3D98D82127}"/>
              </a:ext>
            </a:extLst>
          </p:cNvPr>
          <p:cNvSpPr>
            <a:spLocks noGrp="1"/>
          </p:cNvSpPr>
          <p:nvPr>
            <p:ph type="body" sz="quarter" idx="13" hasCustomPrompt="1"/>
          </p:nvPr>
        </p:nvSpPr>
        <p:spPr>
          <a:xfrm>
            <a:off x="433338" y="4959020"/>
            <a:ext cx="9142412" cy="321796"/>
          </a:xfrm>
          <a:prstGeom prst="rect">
            <a:avLst/>
          </a:prstGeom>
        </p:spPr>
        <p:txBody>
          <a:bodyPr/>
          <a:lstStyle>
            <a:lvl1pPr>
              <a:defRPr kumimoji="0" lang="es-ES" sz="1400" b="0" i="0" u="none" strike="noStrike" cap="none" spc="0" normalizeH="0" baseline="0" dirty="0" smtClean="0">
                <a:ln>
                  <a:noFill/>
                </a:ln>
                <a:solidFill>
                  <a:schemeClr val="bg1"/>
                </a:solidFill>
                <a:effectLst/>
                <a:uFillTx/>
                <a:latin typeface="+mn-lt"/>
                <a:ea typeface="+mn-ea"/>
                <a:cs typeface="+mn-cs"/>
                <a:sym typeface="Helvetica Neue"/>
              </a:defRPr>
            </a:lvl1pPr>
          </a:lstStyle>
          <a:p>
            <a:pPr lvl="0"/>
            <a:r>
              <a:rPr lang="es-ES" dirty="0" err="1"/>
              <a:t>Affiliations</a:t>
            </a:r>
            <a:endParaRPr lang="es-ES" dirty="0"/>
          </a:p>
        </p:txBody>
      </p:sp>
    </p:spTree>
    <p:extLst>
      <p:ext uri="{BB962C8B-B14F-4D97-AF65-F5344CB8AC3E}">
        <p14:creationId xmlns:p14="http://schemas.microsoft.com/office/powerpoint/2010/main" val="238927113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7EF7AB-285B-419B-B0B8-8145D1794FB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EC48161-F959-4548-98A8-B95084B3919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700CE5-7DCE-42EC-A75B-739329E22847}"/>
              </a:ext>
            </a:extLst>
          </p:cNvPr>
          <p:cNvSpPr>
            <a:spLocks noGrp="1"/>
          </p:cNvSpPr>
          <p:nvPr>
            <p:ph type="dt" sz="half" idx="10"/>
          </p:nvPr>
        </p:nvSpPr>
        <p:spPr/>
        <p:txBody>
          <a:bodyPr/>
          <a:lstStyle/>
          <a:p>
            <a:fld id="{D731EC16-6025-49E6-95C7-497DF89A9216}" type="datetimeFigureOut">
              <a:rPr lang="zh-CN" altLang="en-US" smtClean="0"/>
              <a:t>2023/5/19</a:t>
            </a:fld>
            <a:endParaRPr lang="zh-CN" altLang="en-US"/>
          </a:p>
        </p:txBody>
      </p:sp>
      <p:sp>
        <p:nvSpPr>
          <p:cNvPr id="5" name="页脚占位符 4">
            <a:extLst>
              <a:ext uri="{FF2B5EF4-FFF2-40B4-BE49-F238E27FC236}">
                <a16:creationId xmlns:a16="http://schemas.microsoft.com/office/drawing/2014/main" id="{5A8E0BAF-9138-448A-B7BC-AD251B65B74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C63F60-3938-444F-8826-892E04B08EF1}"/>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2869775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CFD27D-D700-4BDD-AE6D-01631879BD6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99892FC-2C42-427E-AF03-92F503414C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A713026-6E64-47A6-B871-7C76595A028D}"/>
              </a:ext>
            </a:extLst>
          </p:cNvPr>
          <p:cNvSpPr>
            <a:spLocks noGrp="1"/>
          </p:cNvSpPr>
          <p:nvPr>
            <p:ph type="dt" sz="half" idx="10"/>
          </p:nvPr>
        </p:nvSpPr>
        <p:spPr/>
        <p:txBody>
          <a:bodyPr/>
          <a:lstStyle/>
          <a:p>
            <a:fld id="{D731EC16-6025-49E6-95C7-497DF89A9216}" type="datetimeFigureOut">
              <a:rPr lang="zh-CN" altLang="en-US" smtClean="0"/>
              <a:t>2023/5/19</a:t>
            </a:fld>
            <a:endParaRPr lang="zh-CN" altLang="en-US"/>
          </a:p>
        </p:txBody>
      </p:sp>
      <p:sp>
        <p:nvSpPr>
          <p:cNvPr id="5" name="页脚占位符 4">
            <a:extLst>
              <a:ext uri="{FF2B5EF4-FFF2-40B4-BE49-F238E27FC236}">
                <a16:creationId xmlns:a16="http://schemas.microsoft.com/office/drawing/2014/main" id="{E4DC8C5D-B737-43B9-90E6-57968A632C1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D295A19-9F12-49CD-B256-C652B23771ED}"/>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3045684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3BACCB-19E3-43A5-A5F5-90D4BE5B034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2F45A27-FE9A-41B4-9D68-3A69733571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C2A41FE-97F2-4FBA-9D37-3563B84233A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444CBE-491A-4F1C-B024-93F83ED6CA66}"/>
              </a:ext>
            </a:extLst>
          </p:cNvPr>
          <p:cNvSpPr>
            <a:spLocks noGrp="1"/>
          </p:cNvSpPr>
          <p:nvPr>
            <p:ph type="dt" sz="half" idx="10"/>
          </p:nvPr>
        </p:nvSpPr>
        <p:spPr/>
        <p:txBody>
          <a:bodyPr/>
          <a:lstStyle/>
          <a:p>
            <a:fld id="{D731EC16-6025-49E6-95C7-497DF89A9216}" type="datetimeFigureOut">
              <a:rPr lang="zh-CN" altLang="en-US" smtClean="0"/>
              <a:t>2023/5/19</a:t>
            </a:fld>
            <a:endParaRPr lang="zh-CN" altLang="en-US"/>
          </a:p>
        </p:txBody>
      </p:sp>
      <p:sp>
        <p:nvSpPr>
          <p:cNvPr id="6" name="页脚占位符 5">
            <a:extLst>
              <a:ext uri="{FF2B5EF4-FFF2-40B4-BE49-F238E27FC236}">
                <a16:creationId xmlns:a16="http://schemas.microsoft.com/office/drawing/2014/main" id="{897FF177-1361-4F90-AF52-21A8D52B78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257D4A-68E9-4DBB-8794-1568BFF77335}"/>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3222569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E9F601-64C2-4534-B18E-790F142F319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40ED5A1-66ED-4BC5-8DAE-4987416CCB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5A13520-B415-4EC5-BEFC-70785BEFE07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3C2B9A5-8F9B-4EAE-81C6-1F060D461E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A47FC08-4DA9-4880-B90A-A817E9EC3D0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1A3965C-3F0B-443D-B9DC-94DE80BDB6A9}"/>
              </a:ext>
            </a:extLst>
          </p:cNvPr>
          <p:cNvSpPr>
            <a:spLocks noGrp="1"/>
          </p:cNvSpPr>
          <p:nvPr>
            <p:ph type="dt" sz="half" idx="10"/>
          </p:nvPr>
        </p:nvSpPr>
        <p:spPr/>
        <p:txBody>
          <a:bodyPr/>
          <a:lstStyle/>
          <a:p>
            <a:fld id="{D731EC16-6025-49E6-95C7-497DF89A9216}" type="datetimeFigureOut">
              <a:rPr lang="zh-CN" altLang="en-US" smtClean="0"/>
              <a:t>2023/5/19</a:t>
            </a:fld>
            <a:endParaRPr lang="zh-CN" altLang="en-US"/>
          </a:p>
        </p:txBody>
      </p:sp>
      <p:sp>
        <p:nvSpPr>
          <p:cNvPr id="8" name="页脚占位符 7">
            <a:extLst>
              <a:ext uri="{FF2B5EF4-FFF2-40B4-BE49-F238E27FC236}">
                <a16:creationId xmlns:a16="http://schemas.microsoft.com/office/drawing/2014/main" id="{0CEBE5C1-E56B-4998-80B6-B988A857FDA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000DD1C-24E1-4E71-8B7B-4CBD3A7C1EFA}"/>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871586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3C5182-80CE-4E41-9E4F-4EFCB29C08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CA0FC72-6BFA-4611-A4C5-EEDD3447BAB8}"/>
              </a:ext>
            </a:extLst>
          </p:cNvPr>
          <p:cNvSpPr>
            <a:spLocks noGrp="1"/>
          </p:cNvSpPr>
          <p:nvPr>
            <p:ph type="dt" sz="half" idx="10"/>
          </p:nvPr>
        </p:nvSpPr>
        <p:spPr/>
        <p:txBody>
          <a:bodyPr/>
          <a:lstStyle/>
          <a:p>
            <a:fld id="{D731EC16-6025-49E6-95C7-497DF89A9216}" type="datetimeFigureOut">
              <a:rPr lang="zh-CN" altLang="en-US" smtClean="0"/>
              <a:t>2023/5/19</a:t>
            </a:fld>
            <a:endParaRPr lang="zh-CN" altLang="en-US"/>
          </a:p>
        </p:txBody>
      </p:sp>
      <p:sp>
        <p:nvSpPr>
          <p:cNvPr id="4" name="页脚占位符 3">
            <a:extLst>
              <a:ext uri="{FF2B5EF4-FFF2-40B4-BE49-F238E27FC236}">
                <a16:creationId xmlns:a16="http://schemas.microsoft.com/office/drawing/2014/main" id="{94ECBA6F-648B-4985-A472-0FC15D8BFCD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1DB3E78-8041-4886-824E-62578DEDD88C}"/>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3909750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7BA26E2-8162-4CC4-A1C1-CF1AE9EDA762}"/>
              </a:ext>
            </a:extLst>
          </p:cNvPr>
          <p:cNvSpPr>
            <a:spLocks noGrp="1"/>
          </p:cNvSpPr>
          <p:nvPr>
            <p:ph type="dt" sz="half" idx="10"/>
          </p:nvPr>
        </p:nvSpPr>
        <p:spPr/>
        <p:txBody>
          <a:bodyPr/>
          <a:lstStyle/>
          <a:p>
            <a:fld id="{D731EC16-6025-49E6-95C7-497DF89A9216}" type="datetimeFigureOut">
              <a:rPr lang="zh-CN" altLang="en-US" smtClean="0"/>
              <a:t>2023/5/19</a:t>
            </a:fld>
            <a:endParaRPr lang="zh-CN" altLang="en-US"/>
          </a:p>
        </p:txBody>
      </p:sp>
      <p:sp>
        <p:nvSpPr>
          <p:cNvPr id="3" name="页脚占位符 2">
            <a:extLst>
              <a:ext uri="{FF2B5EF4-FFF2-40B4-BE49-F238E27FC236}">
                <a16:creationId xmlns:a16="http://schemas.microsoft.com/office/drawing/2014/main" id="{D204132D-2A40-4EF6-B7A8-88C4CCB99EA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1F097D1-167B-48B9-A2A7-FA7DDF8C42DF}"/>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1088537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6E5072-C702-443F-A10F-145CD3D4BB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FA14020-4658-48B6-B0AC-C837EBEC90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8D42197-6F27-43A0-9D46-56027CDD5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AAA864B-9DCB-404C-ABAC-083BB190ABB5}"/>
              </a:ext>
            </a:extLst>
          </p:cNvPr>
          <p:cNvSpPr>
            <a:spLocks noGrp="1"/>
          </p:cNvSpPr>
          <p:nvPr>
            <p:ph type="dt" sz="half" idx="10"/>
          </p:nvPr>
        </p:nvSpPr>
        <p:spPr/>
        <p:txBody>
          <a:bodyPr/>
          <a:lstStyle/>
          <a:p>
            <a:fld id="{D731EC16-6025-49E6-95C7-497DF89A9216}" type="datetimeFigureOut">
              <a:rPr lang="zh-CN" altLang="en-US" smtClean="0"/>
              <a:t>2023/5/19</a:t>
            </a:fld>
            <a:endParaRPr lang="zh-CN" altLang="en-US"/>
          </a:p>
        </p:txBody>
      </p:sp>
      <p:sp>
        <p:nvSpPr>
          <p:cNvPr id="6" name="页脚占位符 5">
            <a:extLst>
              <a:ext uri="{FF2B5EF4-FFF2-40B4-BE49-F238E27FC236}">
                <a16:creationId xmlns:a16="http://schemas.microsoft.com/office/drawing/2014/main" id="{67C14C38-3080-4499-81BC-E79F6C7A8FC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9A7B6EF-43AF-4955-85FB-FBAA6D4E35AD}"/>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3782969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90BA77-EFA9-46DE-9D02-CBBCD9EC69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64B8774-261C-4F41-AA0D-A249EAAEB3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7C5BF76-F297-49B0-9A97-90B43912E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F768D9-20A9-42C5-BB45-BFBC830B8E25}"/>
              </a:ext>
            </a:extLst>
          </p:cNvPr>
          <p:cNvSpPr>
            <a:spLocks noGrp="1"/>
          </p:cNvSpPr>
          <p:nvPr>
            <p:ph type="dt" sz="half" idx="10"/>
          </p:nvPr>
        </p:nvSpPr>
        <p:spPr/>
        <p:txBody>
          <a:bodyPr/>
          <a:lstStyle/>
          <a:p>
            <a:fld id="{D731EC16-6025-49E6-95C7-497DF89A9216}" type="datetimeFigureOut">
              <a:rPr lang="zh-CN" altLang="en-US" smtClean="0"/>
              <a:t>2023/5/19</a:t>
            </a:fld>
            <a:endParaRPr lang="zh-CN" altLang="en-US"/>
          </a:p>
        </p:txBody>
      </p:sp>
      <p:sp>
        <p:nvSpPr>
          <p:cNvPr id="6" name="页脚占位符 5">
            <a:extLst>
              <a:ext uri="{FF2B5EF4-FFF2-40B4-BE49-F238E27FC236}">
                <a16:creationId xmlns:a16="http://schemas.microsoft.com/office/drawing/2014/main" id="{B130F779-0E93-4A00-8D89-C4A722C4A9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A903D44-E27A-452C-8335-22F903BA6400}"/>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1844511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7962231-782E-4B14-A235-C17FCBF365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6A8CE71-84D8-456C-B2DA-E4A0F73036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D79C653-60BA-43A1-8251-0F9BE39AFA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1EC16-6025-49E6-95C7-497DF89A9216}" type="datetimeFigureOut">
              <a:rPr lang="zh-CN" altLang="en-US" smtClean="0"/>
              <a:t>2023/5/19</a:t>
            </a:fld>
            <a:endParaRPr lang="zh-CN" altLang="en-US"/>
          </a:p>
        </p:txBody>
      </p:sp>
      <p:sp>
        <p:nvSpPr>
          <p:cNvPr id="5" name="页脚占位符 4">
            <a:extLst>
              <a:ext uri="{FF2B5EF4-FFF2-40B4-BE49-F238E27FC236}">
                <a16:creationId xmlns:a16="http://schemas.microsoft.com/office/drawing/2014/main" id="{C0679D46-8907-4B39-AA93-3A5D246725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07E2B68-7D8A-454C-95DC-13B11DFE10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3098138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tmp"/><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tmp"/><Relationship Id="rId5" Type="http://schemas.openxmlformats.org/officeDocument/2006/relationships/image" Target="../media/image36.tm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tm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tm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tm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tmp"/><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tm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tm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0.gif"/><Relationship Id="rId3" Type="http://schemas.openxmlformats.org/officeDocument/2006/relationships/image" Target="../media/image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70.png"/><Relationship Id="rId3" Type="http://schemas.openxmlformats.org/officeDocument/2006/relationships/image" Target="../media/image6.jpeg"/><Relationship Id="rId7" Type="http://schemas.microsoft.com/office/2007/relationships/hdphoto" Target="../media/hdphoto2.wdp"/><Relationship Id="rId12" Type="http://schemas.openxmlformats.org/officeDocument/2006/relationships/image" Target="../media/image26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250.png"/><Relationship Id="rId5" Type="http://schemas.openxmlformats.org/officeDocument/2006/relationships/image" Target="../media/image30.png"/><Relationship Id="rId10" Type="http://schemas.openxmlformats.org/officeDocument/2006/relationships/image" Target="../media/image240.png"/><Relationship Id="rId4" Type="http://schemas.openxmlformats.org/officeDocument/2006/relationships/image" Target="../media/image29.tmp"/><Relationship Id="rId9" Type="http://schemas.microsoft.com/office/2007/relationships/hdphoto" Target="../media/hdphoto3.wdp"/><Relationship Id="rId14" Type="http://schemas.openxmlformats.org/officeDocument/2006/relationships/image" Target="../media/image7.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943ED7F-5B21-C194-6712-4759315B4FC3}"/>
              </a:ext>
            </a:extLst>
          </p:cNvPr>
          <p:cNvSpPr>
            <a:spLocks noGrp="1"/>
          </p:cNvSpPr>
          <p:nvPr>
            <p:ph type="body" sz="quarter" idx="10"/>
          </p:nvPr>
        </p:nvSpPr>
        <p:spPr>
          <a:xfrm>
            <a:off x="433338" y="2768160"/>
            <a:ext cx="9142412" cy="935027"/>
          </a:xfrm>
        </p:spPr>
        <p:txBody>
          <a:bodyPr>
            <a:normAutofit fontScale="55000" lnSpcReduction="20000"/>
          </a:bodyPr>
          <a:lstStyle/>
          <a:p>
            <a:pPr marL="0" indent="0">
              <a:buNone/>
            </a:pPr>
            <a:r>
              <a:rPr lang="en-US" dirty="0"/>
              <a:t>HandDGCL: Two-hand 3D reconstruction based Disturbing Graph Contrastive Learning</a:t>
            </a:r>
          </a:p>
          <a:p>
            <a:endParaRPr lang="en-GB" dirty="0"/>
          </a:p>
        </p:txBody>
      </p:sp>
      <p:sp>
        <p:nvSpPr>
          <p:cNvPr id="12" name="Text Placeholder 11">
            <a:extLst>
              <a:ext uri="{FF2B5EF4-FFF2-40B4-BE49-F238E27FC236}">
                <a16:creationId xmlns:a16="http://schemas.microsoft.com/office/drawing/2014/main" id="{CCD7FC71-2177-E63E-CD24-989405B405B5}"/>
              </a:ext>
            </a:extLst>
          </p:cNvPr>
          <p:cNvSpPr>
            <a:spLocks noGrp="1"/>
          </p:cNvSpPr>
          <p:nvPr>
            <p:ph type="body" sz="quarter" idx="12"/>
          </p:nvPr>
        </p:nvSpPr>
        <p:spPr/>
        <p:txBody>
          <a:bodyPr>
            <a:normAutofit/>
          </a:bodyPr>
          <a:lstStyle/>
          <a:p>
            <a:pPr marL="0" indent="0">
              <a:buNone/>
            </a:pPr>
            <a:r>
              <a:rPr lang="en-GB" dirty="0"/>
              <a:t>Bing Han</a:t>
            </a:r>
            <a:r>
              <a:rPr lang="en-US" dirty="0"/>
              <a:t>,</a:t>
            </a:r>
            <a:r>
              <a:rPr lang="en-GB" dirty="0"/>
              <a:t> Chao Yao, </a:t>
            </a:r>
            <a:r>
              <a:rPr lang="en-GB" dirty="0" err="1"/>
              <a:t>Xiaokun</a:t>
            </a:r>
            <a:r>
              <a:rPr lang="en-GB" dirty="0"/>
              <a:t> Wang, Jian Chang, </a:t>
            </a:r>
            <a:r>
              <a:rPr lang="en-GB" dirty="0" err="1"/>
              <a:t>Xiaojuan</a:t>
            </a:r>
            <a:r>
              <a:rPr lang="en-GB" dirty="0"/>
              <a:t> Ban</a:t>
            </a:r>
          </a:p>
          <a:p>
            <a:endParaRPr lang="en-GB" dirty="0"/>
          </a:p>
        </p:txBody>
      </p:sp>
      <p:sp>
        <p:nvSpPr>
          <p:cNvPr id="13" name="Text Placeholder 12">
            <a:extLst>
              <a:ext uri="{FF2B5EF4-FFF2-40B4-BE49-F238E27FC236}">
                <a16:creationId xmlns:a16="http://schemas.microsoft.com/office/drawing/2014/main" id="{081B2883-7064-1E2E-9B57-CC76C6F52F68}"/>
              </a:ext>
            </a:extLst>
          </p:cNvPr>
          <p:cNvSpPr>
            <a:spLocks noGrp="1"/>
          </p:cNvSpPr>
          <p:nvPr>
            <p:ph type="body" sz="quarter" idx="13"/>
          </p:nvPr>
        </p:nvSpPr>
        <p:spPr>
          <a:xfrm>
            <a:off x="433338" y="4959020"/>
            <a:ext cx="9142412" cy="504520"/>
          </a:xfrm>
        </p:spPr>
        <p:txBody>
          <a:bodyPr>
            <a:normAutofit fontScale="85000" lnSpcReduction="20000"/>
          </a:bodyPr>
          <a:lstStyle/>
          <a:p>
            <a:pPr marL="0" indent="0">
              <a:buNone/>
            </a:pPr>
            <a:r>
              <a:rPr lang="en-US" dirty="0"/>
              <a:t>University of Science and Technology Beijing, Beijing 100083, China</a:t>
            </a:r>
          </a:p>
          <a:p>
            <a:pPr marL="0" indent="0">
              <a:buNone/>
            </a:pPr>
            <a:r>
              <a:rPr lang="en-US" dirty="0"/>
              <a:t>Bournemouth University, Fern Barrow, Poole, Dorset, BH12 5BB, UK</a:t>
            </a:r>
            <a:endParaRPr lang="en-GB" dirty="0"/>
          </a:p>
        </p:txBody>
      </p:sp>
    </p:spTree>
    <p:extLst>
      <p:ext uri="{BB962C8B-B14F-4D97-AF65-F5344CB8AC3E}">
        <p14:creationId xmlns:p14="http://schemas.microsoft.com/office/powerpoint/2010/main" val="270912623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400" dirty="0">
                <a:latin typeface="Times New Roman" panose="02020603050405020304" charset="0"/>
                <a:cs typeface="Times New Roman" panose="02020603050405020304" charset="0"/>
              </a:rPr>
              <a:t>Disturbing Graph Contrastive Learning | </a:t>
            </a:r>
            <a:r>
              <a:rPr lang="en-US" altLang="zh-CN" dirty="0">
                <a:latin typeface="Times New Roman" panose="02020603050405020304" charset="0"/>
                <a:cs typeface="Times New Roman" panose="02020603050405020304" charset="0"/>
              </a:rPr>
              <a:t>Model Structure</a:t>
            </a:r>
            <a:endParaRPr lang="en-US" altLang="zh-CN" dirty="0">
              <a:latin typeface="Times New Roman" panose="02020603050405020304" pitchFamily="18" charset="0"/>
              <a:cs typeface="Times New Roman" panose="02020603050405020304" pitchFamily="18" charset="0"/>
            </a:endParaRPr>
          </a:p>
        </p:txBody>
      </p:sp>
      <p:pic>
        <p:nvPicPr>
          <p:cNvPr id="87" name="图片 86">
            <a:extLst>
              <a:ext uri="{FF2B5EF4-FFF2-40B4-BE49-F238E27FC236}">
                <a16:creationId xmlns:a16="http://schemas.microsoft.com/office/drawing/2014/main" id="{CBA5822C-4A7E-8275-64FA-6FF04AF4E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24" y="835819"/>
            <a:ext cx="10072116" cy="6022168"/>
          </a:xfrm>
          <a:prstGeom prst="rect">
            <a:avLst/>
          </a:prstGeom>
        </p:spPr>
      </p:pic>
    </p:spTree>
    <p:extLst>
      <p:ext uri="{BB962C8B-B14F-4D97-AF65-F5344CB8AC3E}">
        <p14:creationId xmlns:p14="http://schemas.microsoft.com/office/powerpoint/2010/main" val="402301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dirty="0">
                <a:latin typeface="Times New Roman" panose="02020603050405020304" charset="0"/>
                <a:cs typeface="Times New Roman" panose="02020603050405020304" charset="0"/>
              </a:rPr>
              <a:t>Experiments | Qualitative Results</a:t>
            </a:r>
            <a:endParaRPr lang="en-US" altLang="zh-CN"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8F0B1FDB-D6E2-B0C3-4C66-65DE6BAF4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012" y="854107"/>
            <a:ext cx="9184464" cy="5805564"/>
          </a:xfrm>
          <a:prstGeom prst="rect">
            <a:avLst/>
          </a:prstGeom>
        </p:spPr>
      </p:pic>
      <p:pic>
        <p:nvPicPr>
          <p:cNvPr id="2" name="图片 1">
            <a:extLst>
              <a:ext uri="{FF2B5EF4-FFF2-40B4-BE49-F238E27FC236}">
                <a16:creationId xmlns:a16="http://schemas.microsoft.com/office/drawing/2014/main" id="{C433FCE1-9242-3EB4-2159-F4872BE11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8990" y="76647"/>
            <a:ext cx="1270065" cy="584230"/>
          </a:xfrm>
          <a:prstGeom prst="rect">
            <a:avLst/>
          </a:prstGeom>
        </p:spPr>
      </p:pic>
    </p:spTree>
    <p:extLst>
      <p:ext uri="{BB962C8B-B14F-4D97-AF65-F5344CB8AC3E}">
        <p14:creationId xmlns:p14="http://schemas.microsoft.com/office/powerpoint/2010/main" val="1338890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dirty="0">
                <a:latin typeface="Times New Roman" panose="02020603050405020304" charset="0"/>
                <a:cs typeface="Times New Roman" panose="02020603050405020304" charset="0"/>
              </a:rPr>
              <a:t>Experiments | Ablation Study</a:t>
            </a:r>
            <a:endParaRPr lang="en-US" altLang="zh-CN"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6263849E-958E-EB72-C513-ED0138CEA5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156" y="1616811"/>
            <a:ext cx="5646632" cy="4079691"/>
          </a:xfrm>
          <a:prstGeom prst="rect">
            <a:avLst/>
          </a:prstGeom>
        </p:spPr>
      </p:pic>
      <p:pic>
        <p:nvPicPr>
          <p:cNvPr id="7" name="图片 6">
            <a:extLst>
              <a:ext uri="{FF2B5EF4-FFF2-40B4-BE49-F238E27FC236}">
                <a16:creationId xmlns:a16="http://schemas.microsoft.com/office/drawing/2014/main" id="{7D81ECE9-D34D-DC74-F6A8-E8920A387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4947" y="1773936"/>
            <a:ext cx="5105161" cy="3511296"/>
          </a:xfrm>
          <a:prstGeom prst="rect">
            <a:avLst/>
          </a:prstGeom>
        </p:spPr>
      </p:pic>
      <p:pic>
        <p:nvPicPr>
          <p:cNvPr id="2" name="图片 1">
            <a:extLst>
              <a:ext uri="{FF2B5EF4-FFF2-40B4-BE49-F238E27FC236}">
                <a16:creationId xmlns:a16="http://schemas.microsoft.com/office/drawing/2014/main" id="{23482D13-BE53-12F8-0D91-4AB1F0B341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8990" y="76647"/>
            <a:ext cx="1270065" cy="584230"/>
          </a:xfrm>
          <a:prstGeom prst="rect">
            <a:avLst/>
          </a:prstGeom>
        </p:spPr>
      </p:pic>
    </p:spTree>
    <p:extLst>
      <p:ext uri="{BB962C8B-B14F-4D97-AF65-F5344CB8AC3E}">
        <p14:creationId xmlns:p14="http://schemas.microsoft.com/office/powerpoint/2010/main" val="2244294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sz="4400" dirty="0">
                <a:latin typeface="Times New Roman" panose="02020603050405020304" charset="0"/>
                <a:cs typeface="Times New Roman" panose="02020603050405020304" charset="0"/>
              </a:rPr>
              <a:t>Conclusion</a:t>
            </a:r>
            <a:endParaRPr lang="en-US" altLang="zh-CN"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0F1F01C8-6CEB-B920-6D47-3232CF681871}"/>
              </a:ext>
            </a:extLst>
          </p:cNvPr>
          <p:cNvSpPr txBox="1"/>
          <p:nvPr/>
        </p:nvSpPr>
        <p:spPr>
          <a:xfrm>
            <a:off x="278892" y="1070438"/>
            <a:ext cx="11777472" cy="3970318"/>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In conclusion, this paper introduces a novel graph contrastive method for two-hands 3D reconstruction from a single image.</a:t>
            </a:r>
          </a:p>
          <a:p>
            <a:endParaRPr lang="en-US" altLang="zh-CN"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To deal with challenges such as hand-hand occlusion and the homogeneous and self-similar appearance of hands, we introduce </a:t>
            </a:r>
            <a:r>
              <a:rPr lang="en-US" altLang="zh-CN" u="sng" dirty="0">
                <a:latin typeface="Times New Roman" panose="02020603050405020304" pitchFamily="18" charset="0"/>
                <a:cs typeface="Times New Roman" panose="02020603050405020304" pitchFamily="18" charset="0"/>
              </a:rPr>
              <a:t>novel graph contrastive method</a:t>
            </a:r>
            <a:r>
              <a:rPr lang="en-US" altLang="zh-CN" dirty="0">
                <a:latin typeface="Times New Roman" panose="02020603050405020304" pitchFamily="18" charset="0"/>
                <a:cs typeface="Times New Roman" panose="02020603050405020304" pitchFamily="18" charset="0"/>
              </a:rPr>
              <a:t> to enhance model ability to rebuild 3D topographical structure. More specifically, an explicit graph disturbing is tried but does not perform well due to its inconsistency. To resolve that issue, a </a:t>
            </a:r>
            <a:r>
              <a:rPr lang="en-US" altLang="zh-CN" dirty="0" err="1">
                <a:latin typeface="Times New Roman" panose="02020603050405020304" pitchFamily="18" charset="0"/>
                <a:cs typeface="Times New Roman" panose="02020603050405020304" pitchFamily="18" charset="0"/>
              </a:rPr>
              <a:t>DGCLNet</a:t>
            </a:r>
            <a:r>
              <a:rPr lang="en-US" altLang="zh-CN" dirty="0">
                <a:latin typeface="Times New Roman" panose="02020603050405020304" pitchFamily="18" charset="0"/>
                <a:cs typeface="Times New Roman" panose="02020603050405020304" pitchFamily="18" charset="0"/>
              </a:rPr>
              <a:t> was proposed to force the features of disturbed data to remain consistent. </a:t>
            </a:r>
          </a:p>
          <a:p>
            <a:pPr marL="285750" indent="-285750">
              <a:buFont typeface="Arial" panose="020B0604020202020204" pitchFamily="34" charset="0"/>
              <a:buChar char="•"/>
            </a:pPr>
            <a:endParaRPr lang="en-US" altLang="zh-CN"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A </a:t>
            </a:r>
            <a:r>
              <a:rPr lang="en-US" altLang="zh-CN" u="sng" dirty="0">
                <a:latin typeface="Times New Roman" panose="02020603050405020304" pitchFamily="18" charset="0"/>
                <a:cs typeface="Times New Roman" panose="02020603050405020304" pitchFamily="18" charset="0"/>
              </a:rPr>
              <a:t>similarity distinguish strategy </a:t>
            </a:r>
            <a:r>
              <a:rPr lang="en-US" altLang="zh-CN" dirty="0">
                <a:latin typeface="Times New Roman" panose="02020603050405020304" pitchFamily="18" charset="0"/>
                <a:cs typeface="Times New Roman" panose="02020603050405020304" pitchFamily="18" charset="0"/>
              </a:rPr>
              <a:t>was further used instead of the discrete settings which made the model more robust and yielded better results.</a:t>
            </a:r>
          </a:p>
          <a:p>
            <a:pPr marL="285750" indent="-285750">
              <a:buFont typeface="Arial" panose="020B0604020202020204" pitchFamily="34" charset="0"/>
              <a:buChar char="•"/>
            </a:pPr>
            <a:endParaRPr lang="en-US" altLang="zh-CN"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Moreover, a multi-term loss is designed to balance the relation among the hand pose, the visual scale and the viewpoint position.</a:t>
            </a:r>
          </a:p>
          <a:p>
            <a:pPr marL="285750" indent="-285750">
              <a:buFont typeface="Arial" panose="020B0604020202020204" pitchFamily="34" charset="0"/>
              <a:buChar char="•"/>
            </a:pP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Experiments validate the superiority of our proposed method over the state-of-the-art methods.</a:t>
            </a:r>
            <a:endParaRPr lang="zh-CN" altLang="en-US"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A0316FFF-1FBF-95D7-3A32-856E51C53F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990" y="76647"/>
            <a:ext cx="1270065" cy="584230"/>
          </a:xfrm>
          <a:prstGeom prst="rect">
            <a:avLst/>
          </a:prstGeom>
        </p:spPr>
      </p:pic>
    </p:spTree>
    <p:extLst>
      <p:ext uri="{BB962C8B-B14F-4D97-AF65-F5344CB8AC3E}">
        <p14:creationId xmlns:p14="http://schemas.microsoft.com/office/powerpoint/2010/main" val="3973498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943ED7F-5B21-C194-6712-4759315B4FC3}"/>
              </a:ext>
            </a:extLst>
          </p:cNvPr>
          <p:cNvSpPr>
            <a:spLocks noGrp="1"/>
          </p:cNvSpPr>
          <p:nvPr>
            <p:ph type="body" sz="quarter" idx="10"/>
          </p:nvPr>
        </p:nvSpPr>
        <p:spPr>
          <a:xfrm>
            <a:off x="2230134" y="3252792"/>
            <a:ext cx="9142412" cy="935027"/>
          </a:xfrm>
        </p:spPr>
        <p:txBody>
          <a:bodyPr>
            <a:normAutofit/>
          </a:bodyPr>
          <a:lstStyle/>
          <a:p>
            <a:pPr marL="0" indent="0">
              <a:buNone/>
            </a:pPr>
            <a:r>
              <a:rPr lang="en-US" dirty="0"/>
              <a:t>Thanks for Listening!</a:t>
            </a:r>
            <a:endParaRPr lang="en-GB" dirty="0"/>
          </a:p>
        </p:txBody>
      </p:sp>
    </p:spTree>
    <p:extLst>
      <p:ext uri="{BB962C8B-B14F-4D97-AF65-F5344CB8AC3E}">
        <p14:creationId xmlns:p14="http://schemas.microsoft.com/office/powerpoint/2010/main" val="37464692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46209" y="66993"/>
            <a:ext cx="609600" cy="593884"/>
          </a:xfrm>
          <a:prstGeom prst="ellipse">
            <a:avLst/>
          </a:prstGeom>
          <a:solidFill>
            <a:schemeClr val="tx1"/>
          </a:solidFill>
          <a:ln>
            <a:noFill/>
          </a:ln>
        </p:spPr>
      </p:pic>
      <p:cxnSp>
        <p:nvCxnSpPr>
          <p:cNvPr id="5" name="直接连接符 4"/>
          <p:cNvCxnSpPr/>
          <p:nvPr/>
        </p:nvCxnSpPr>
        <p:spPr>
          <a:xfrm flipV="1">
            <a:off x="-3810" y="727075"/>
            <a:ext cx="12240000" cy="635"/>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sp>
        <p:nvSpPr>
          <p:cNvPr id="12" name="内容占位符 2"/>
          <p:cNvSpPr txBox="1"/>
          <p:nvPr/>
        </p:nvSpPr>
        <p:spPr>
          <a:xfrm>
            <a:off x="643834" y="1165574"/>
            <a:ext cx="10530134" cy="4928902"/>
          </a:xfrm>
          <a:prstGeom prst="rect">
            <a:avLst/>
          </a:prstGeom>
        </p:spPr>
        <p:txBody>
          <a:bodyPr vert="horz" lIns="91440" tIns="45720" rIns="91440" bIns="45720" rtlCol="0"/>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Arial" panose="020B0604020202020204" pitchFamily="34" charset="0"/>
            </a:pPr>
            <a:r>
              <a:rPr lang="en-US" altLang="zh-CN" sz="3200" dirty="0">
                <a:latin typeface="Times New Roman" panose="02020603050405020304" charset="0"/>
                <a:cs typeface="Times New Roman" panose="02020603050405020304" charset="0"/>
              </a:rPr>
              <a:t>1 Introduction</a:t>
            </a:r>
          </a:p>
          <a:p>
            <a:pPr algn="l">
              <a:buFont typeface="Arial" panose="020B0604020202020204" pitchFamily="34" charset="0"/>
            </a:pPr>
            <a:endParaRPr lang="en-US" altLang="zh-CN" sz="3200" dirty="0">
              <a:latin typeface="Times New Roman" panose="02020603050405020304" charset="0"/>
              <a:cs typeface="Times New Roman" panose="02020603050405020304" charset="0"/>
            </a:endParaRPr>
          </a:p>
          <a:p>
            <a:pPr algn="l">
              <a:buClrTx/>
              <a:buSzTx/>
              <a:buFont typeface="Arial" panose="020B0604020202020204" pitchFamily="34" charset="0"/>
              <a:buNone/>
            </a:pPr>
            <a:r>
              <a:rPr lang="en-US" altLang="zh-CN" sz="3200" dirty="0">
                <a:latin typeface="Times New Roman" panose="02020603050405020304" charset="0"/>
                <a:cs typeface="Times New Roman" panose="02020603050405020304" charset="0"/>
              </a:rPr>
              <a:t>2 Disturbing Graph Contrastive Learning</a:t>
            </a:r>
          </a:p>
          <a:p>
            <a:pPr marL="0" marR="0" lvl="0" indent="0" algn="l" defTabSz="914400" rtl="0" eaLnBrk="1" fontAlgn="auto" latinLnBrk="0" hangingPunct="1">
              <a:spcAft>
                <a:spcPts val="0"/>
              </a:spcAft>
              <a:buClrTx/>
              <a:buSzTx/>
              <a:buFont typeface="Arial" panose="020B0604020202020204" pitchFamily="34" charset="0"/>
              <a:buNone/>
              <a:tabLst/>
              <a:defRPr/>
            </a:pPr>
            <a:endParaRPr lang="en-US" altLang="zh-CN" sz="3200" dirty="0">
              <a:solidFill>
                <a:prstClr val="black"/>
              </a:solidFill>
              <a:latin typeface="Times New Roman" panose="02020603050405020304" charset="0"/>
              <a:ea typeface="等线" panose="02010600030101010101" pitchFamily="2" charset="-122"/>
              <a:cs typeface="Times New Roman" panose="02020603050405020304" charset="0"/>
            </a:endParaRPr>
          </a:p>
          <a:p>
            <a:pPr marL="0" marR="0" lvl="0" indent="0" algn="l" defTabSz="914400" rtl="0" eaLnBrk="1" fontAlgn="auto" latinLnBrk="0" hangingPunct="1">
              <a:spcAft>
                <a:spcPts val="0"/>
              </a:spcAft>
              <a:buClrTx/>
              <a:buSzTx/>
              <a:buFont typeface="Arial" panose="020B0604020202020204" pitchFamily="34" charset="0"/>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charset="0"/>
                <a:ea typeface="等线" panose="02010600030101010101" pitchFamily="2" charset="-122"/>
                <a:cs typeface="Times New Roman" panose="02020603050405020304" charset="0"/>
              </a:rPr>
              <a:t>3 </a:t>
            </a:r>
            <a:r>
              <a:rPr lang="en-US" altLang="zh-CN" sz="3200" dirty="0">
                <a:latin typeface="Times New Roman" panose="02020603050405020304" charset="0"/>
                <a:cs typeface="Times New Roman" panose="02020603050405020304" charset="0"/>
              </a:rPr>
              <a:t>Experiments</a:t>
            </a:r>
          </a:p>
          <a:p>
            <a:pPr marL="0" marR="0" lvl="0" indent="0" algn="l" defTabSz="914400" rtl="0" eaLnBrk="1" fontAlgn="auto" latinLnBrk="0" hangingPunct="1">
              <a:spcAft>
                <a:spcPts val="0"/>
              </a:spcAft>
              <a:buClrTx/>
              <a:buSzTx/>
              <a:buFont typeface="Arial" panose="020B0604020202020204" pitchFamily="34" charset="0"/>
              <a:buNone/>
              <a:tabLst/>
              <a:defRPr/>
            </a:pPr>
            <a:endParaRPr lang="en-US" altLang="zh-CN" sz="3200" dirty="0">
              <a:latin typeface="Times New Roman" panose="02020603050405020304" charset="0"/>
              <a:cs typeface="Times New Roman" panose="02020603050405020304" charset="0"/>
            </a:endParaRPr>
          </a:p>
          <a:p>
            <a:pPr marL="0" marR="0" lvl="0" indent="0" algn="l" defTabSz="914400" rtl="0" eaLnBrk="1" fontAlgn="auto" latinLnBrk="0" hangingPunct="1">
              <a:spcAft>
                <a:spcPts val="0"/>
              </a:spcAft>
              <a:buClrTx/>
              <a:buSzTx/>
              <a:buFont typeface="Arial" panose="020B0604020202020204" pitchFamily="34" charset="0"/>
              <a:buNone/>
              <a:tabLst/>
              <a:defRPr/>
            </a:pPr>
            <a:r>
              <a:rPr lang="en-US" altLang="zh-CN" sz="3200" dirty="0">
                <a:latin typeface="Times New Roman" panose="02020603050405020304" charset="0"/>
                <a:cs typeface="Times New Roman" panose="02020603050405020304" charset="0"/>
              </a:rPr>
              <a:t>4 Conclusion</a:t>
            </a:r>
            <a:endParaRPr lang="en-US" altLang="zh-CN" sz="2400" dirty="0">
              <a:latin typeface="Times New Roman" panose="02020603050405020304" charset="0"/>
              <a:cs typeface="Times New Roman" panose="02020603050405020304" charset="0"/>
            </a:endParaRPr>
          </a:p>
        </p:txBody>
      </p:sp>
      <p:sp>
        <p:nvSpPr>
          <p:cNvPr id="7" name="标题 1">
            <a:extLst>
              <a:ext uri="{FF2B5EF4-FFF2-40B4-BE49-F238E27FC236}">
                <a16:creationId xmlns:a16="http://schemas.microsoft.com/office/drawing/2014/main" id="{466F69E7-B606-46AE-BFE5-31EBF139E524}"/>
              </a:ext>
            </a:extLst>
          </p:cNvPr>
          <p:cNvSpPr>
            <a:spLocks noGrp="1"/>
          </p:cNvSpPr>
          <p:nvPr/>
        </p:nvSpPr>
        <p:spPr>
          <a:xfrm>
            <a:off x="809174" y="93107"/>
            <a:ext cx="11194707" cy="59388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latin typeface="Times New Roman" panose="02020603050405020304" charset="0"/>
                <a:cs typeface="Times New Roman" panose="02020603050405020304" charset="0"/>
                <a:sym typeface="+mn-ea"/>
              </a:rPr>
              <a:t>Catalog</a:t>
            </a:r>
            <a:endParaRPr lang="en-US" altLang="zh-CN" dirty="0">
              <a:latin typeface="Times New Roman" panose="02020603050405020304" charset="0"/>
              <a:cs typeface="Times New Roman" panose="02020603050405020304" charset="0"/>
            </a:endParaRPr>
          </a:p>
        </p:txBody>
      </p:sp>
      <p:pic>
        <p:nvPicPr>
          <p:cNvPr id="3" name="图片 2">
            <a:extLst>
              <a:ext uri="{FF2B5EF4-FFF2-40B4-BE49-F238E27FC236}">
                <a16:creationId xmlns:a16="http://schemas.microsoft.com/office/drawing/2014/main" id="{BB041DCC-E602-F450-EF24-9A11E39E1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990" y="76647"/>
            <a:ext cx="1270065" cy="58423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dirty="0">
                <a:latin typeface="Times New Roman" panose="02020603050405020304" charset="0"/>
                <a:cs typeface="Times New Roman" panose="02020603050405020304" charset="0"/>
              </a:rPr>
              <a:t>Introduction | Background</a:t>
            </a:r>
            <a:endParaRPr lang="en-US" altLang="zh-CN"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55B6BD61-E05B-7043-A26F-850977D57226}"/>
              </a:ext>
            </a:extLst>
          </p:cNvPr>
          <p:cNvSpPr txBox="1"/>
          <p:nvPr/>
        </p:nvSpPr>
        <p:spPr>
          <a:xfrm>
            <a:off x="9029700" y="4444476"/>
            <a:ext cx="1952244" cy="369332"/>
          </a:xfrm>
          <a:prstGeom prst="rect">
            <a:avLst/>
          </a:prstGeom>
          <a:noFill/>
        </p:spPr>
        <p:txBody>
          <a:bodyPr wrap="square">
            <a:spAutoFit/>
          </a:bodyPr>
          <a:lstStyle/>
          <a:p>
            <a:pPr algn="ctr"/>
            <a:r>
              <a:rPr lang="en-US" altLang="zh-CN" dirty="0">
                <a:latin typeface="Times New Roman" panose="02020603050405020304" pitchFamily="18" charset="0"/>
                <a:cs typeface="Times New Roman" panose="02020603050405020304" pitchFamily="18" charset="0"/>
              </a:rPr>
              <a:t>VR interaction</a:t>
            </a:r>
            <a:endParaRPr lang="zh-CN" altLang="en-US" dirty="0">
              <a:latin typeface="Times New Roman" panose="02020603050405020304" pitchFamily="18" charset="0"/>
              <a:cs typeface="Times New Roman" panose="02020603050405020304" pitchFamily="18" charset="0"/>
            </a:endParaRPr>
          </a:p>
        </p:txBody>
      </p:sp>
      <p:pic>
        <p:nvPicPr>
          <p:cNvPr id="2" name="Picture 8">
            <a:extLst>
              <a:ext uri="{FF2B5EF4-FFF2-40B4-BE49-F238E27FC236}">
                <a16:creationId xmlns:a16="http://schemas.microsoft.com/office/drawing/2014/main" id="{B0D04455-F7C7-29BE-0D03-8973D68D5F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373" b="4725"/>
          <a:stretch/>
        </p:blipFill>
        <p:spPr bwMode="auto">
          <a:xfrm>
            <a:off x="7963705" y="1786488"/>
            <a:ext cx="3959547" cy="2513575"/>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4C1CDC7F-DCD7-F507-D832-7B34306807B9}"/>
              </a:ext>
            </a:extLst>
          </p:cNvPr>
          <p:cNvPicPr>
            <a:picLocks noChangeAspect="1"/>
          </p:cNvPicPr>
          <p:nvPr/>
        </p:nvPicPr>
        <p:blipFill rotWithShape="1">
          <a:blip r:embed="rId5"/>
          <a:srcRect t="4746" b="9757"/>
          <a:stretch/>
        </p:blipFill>
        <p:spPr>
          <a:xfrm>
            <a:off x="4167331" y="1786488"/>
            <a:ext cx="3624404" cy="2513578"/>
          </a:xfrm>
          <a:prstGeom prst="rect">
            <a:avLst/>
          </a:prstGeom>
        </p:spPr>
      </p:pic>
      <p:pic>
        <p:nvPicPr>
          <p:cNvPr id="16" name="图片 15">
            <a:extLst>
              <a:ext uri="{FF2B5EF4-FFF2-40B4-BE49-F238E27FC236}">
                <a16:creationId xmlns:a16="http://schemas.microsoft.com/office/drawing/2014/main" id="{AC9DA16E-7BB4-2A4B-D8BE-801FC33AA5A6}"/>
              </a:ext>
            </a:extLst>
          </p:cNvPr>
          <p:cNvPicPr>
            <a:picLocks noChangeAspect="1"/>
          </p:cNvPicPr>
          <p:nvPr/>
        </p:nvPicPr>
        <p:blipFill rotWithShape="1">
          <a:blip r:embed="rId6"/>
          <a:srcRect l="7841" r="4381"/>
          <a:stretch/>
        </p:blipFill>
        <p:spPr>
          <a:xfrm>
            <a:off x="95012" y="1786488"/>
            <a:ext cx="3850058" cy="2513579"/>
          </a:xfrm>
          <a:prstGeom prst="rect">
            <a:avLst/>
          </a:prstGeom>
        </p:spPr>
      </p:pic>
      <p:sp>
        <p:nvSpPr>
          <p:cNvPr id="17" name="文本框 16">
            <a:extLst>
              <a:ext uri="{FF2B5EF4-FFF2-40B4-BE49-F238E27FC236}">
                <a16:creationId xmlns:a16="http://schemas.microsoft.com/office/drawing/2014/main" id="{DD6FC3D1-14B3-4F10-6EB4-986366B0AD09}"/>
              </a:ext>
            </a:extLst>
          </p:cNvPr>
          <p:cNvSpPr txBox="1"/>
          <p:nvPr/>
        </p:nvSpPr>
        <p:spPr>
          <a:xfrm>
            <a:off x="4601456" y="4444476"/>
            <a:ext cx="2756154" cy="369332"/>
          </a:xfrm>
          <a:prstGeom prst="rect">
            <a:avLst/>
          </a:prstGeom>
          <a:noFill/>
        </p:spPr>
        <p:txBody>
          <a:bodyPr wrap="square">
            <a:spAutoFit/>
          </a:bodyPr>
          <a:lstStyle/>
          <a:p>
            <a:pPr algn="ctr"/>
            <a:r>
              <a:rPr lang="en-US" altLang="zh-CN" dirty="0">
                <a:latin typeface="Times New Roman" panose="02020603050405020304" pitchFamily="18" charset="0"/>
                <a:cs typeface="Times New Roman" panose="02020603050405020304" pitchFamily="18" charset="0"/>
              </a:rPr>
              <a:t>Sign language recognition</a:t>
            </a:r>
            <a:endParaRPr lang="zh-CN" altLang="en-US"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4940D47A-248E-DA00-4684-A2791363D99E}"/>
              </a:ext>
            </a:extLst>
          </p:cNvPr>
          <p:cNvSpPr txBox="1"/>
          <p:nvPr/>
        </p:nvSpPr>
        <p:spPr>
          <a:xfrm>
            <a:off x="737976" y="4444476"/>
            <a:ext cx="2756154" cy="369332"/>
          </a:xfrm>
          <a:prstGeom prst="rect">
            <a:avLst/>
          </a:prstGeom>
          <a:noFill/>
        </p:spPr>
        <p:txBody>
          <a:bodyPr wrap="square">
            <a:spAutoFit/>
          </a:bodyPr>
          <a:lstStyle/>
          <a:p>
            <a:pPr algn="ctr"/>
            <a:r>
              <a:rPr lang="en-US" altLang="zh-CN" dirty="0">
                <a:latin typeface="Times New Roman" panose="02020603050405020304" pitchFamily="18" charset="0"/>
                <a:cs typeface="Times New Roman" panose="02020603050405020304" pitchFamily="18" charset="0"/>
              </a:rPr>
              <a:t>Sports rehabilitation</a:t>
            </a:r>
            <a:endParaRPr lang="zh-CN" altLang="en-US"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A0E28FE1-CC93-F82C-40E9-1F8D4E34C847}"/>
              </a:ext>
            </a:extLst>
          </p:cNvPr>
          <p:cNvSpPr txBox="1"/>
          <p:nvPr/>
        </p:nvSpPr>
        <p:spPr>
          <a:xfrm>
            <a:off x="410837" y="5198070"/>
            <a:ext cx="11137392" cy="923330"/>
          </a:xfrm>
          <a:prstGeom prst="rect">
            <a:avLst/>
          </a:prstGeom>
          <a:noFill/>
        </p:spPr>
        <p:txBody>
          <a:bodyPr wrap="square">
            <a:spAutoFit/>
          </a:bodyPr>
          <a:lstStyle/>
          <a:p>
            <a:r>
              <a:rPr lang="en-US" altLang="zh-CN" b="0" i="0" dirty="0">
                <a:solidFill>
                  <a:srgbClr val="050E17"/>
                </a:solidFill>
                <a:effectLst/>
                <a:latin typeface="Times New Roman" panose="02020603050405020304" pitchFamily="18" charset="0"/>
                <a:cs typeface="Times New Roman" panose="02020603050405020304" pitchFamily="18" charset="0"/>
              </a:rPr>
              <a:t>The hand is one of the main carriers for human interaction with the real world, which makes the hand equally important in the human-computer interaction of </a:t>
            </a:r>
            <a:r>
              <a:rPr lang="en-US" altLang="zh-CN" b="0" i="0" u="sng" dirty="0">
                <a:solidFill>
                  <a:srgbClr val="050E17"/>
                </a:solidFill>
                <a:effectLst/>
                <a:latin typeface="Times New Roman" panose="02020603050405020304" pitchFamily="18" charset="0"/>
                <a:cs typeface="Times New Roman" panose="02020603050405020304" pitchFamily="18" charset="0"/>
              </a:rPr>
              <a:t>3D scenes</a:t>
            </a:r>
            <a:r>
              <a:rPr lang="en-US" altLang="zh-CN" b="0" i="0" dirty="0">
                <a:solidFill>
                  <a:srgbClr val="050E17"/>
                </a:solidFill>
                <a:effectLst/>
                <a:latin typeface="Times New Roman" panose="02020603050405020304" pitchFamily="18" charset="0"/>
                <a:cs typeface="Times New Roman" panose="02020603050405020304" pitchFamily="18" charset="0"/>
              </a:rPr>
              <a:t>. </a:t>
            </a:r>
            <a:r>
              <a:rPr lang="en-US" altLang="zh-CN" b="0" i="0" dirty="0">
                <a:solidFill>
                  <a:srgbClr val="FF0000"/>
                </a:solidFill>
                <a:effectLst/>
                <a:latin typeface="Times New Roman" panose="02020603050405020304" pitchFamily="18" charset="0"/>
                <a:cs typeface="Times New Roman" panose="02020603050405020304" pitchFamily="18" charset="0"/>
              </a:rPr>
              <a:t>The 3D reconstruction of the hand</a:t>
            </a:r>
            <a:r>
              <a:rPr lang="en-US" altLang="zh-CN" b="0" i="0" dirty="0">
                <a:solidFill>
                  <a:srgbClr val="050E17"/>
                </a:solidFill>
                <a:effectLst/>
                <a:latin typeface="Times New Roman" panose="02020603050405020304" pitchFamily="18" charset="0"/>
                <a:cs typeface="Times New Roman" panose="02020603050405020304" pitchFamily="18" charset="0"/>
              </a:rPr>
              <a:t> is a prerequisite for realizing a series of technologies for 3D hand-computer interaction.</a:t>
            </a:r>
            <a:endParaRPr lang="zh-CN" altLang="en-US"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19480E81-816D-005D-4EDE-DDEC02AC93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68990" y="76647"/>
            <a:ext cx="1270065" cy="584230"/>
          </a:xfrm>
          <a:prstGeom prst="rect">
            <a:avLst/>
          </a:prstGeom>
        </p:spPr>
      </p:pic>
    </p:spTree>
    <p:extLst>
      <p:ext uri="{BB962C8B-B14F-4D97-AF65-F5344CB8AC3E}">
        <p14:creationId xmlns:p14="http://schemas.microsoft.com/office/powerpoint/2010/main" val="3832641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dirty="0">
                <a:latin typeface="Times New Roman" panose="02020603050405020304" charset="0"/>
                <a:cs typeface="Times New Roman" panose="02020603050405020304" charset="0"/>
              </a:rPr>
              <a:t>Introduction | GCN based </a:t>
            </a:r>
            <a:r>
              <a:rPr lang="en-US" altLang="zh-CN" dirty="0">
                <a:latin typeface="Times New Roman" panose="02020603050405020304" charset="0"/>
                <a:cs typeface="Times New Roman" panose="02020603050405020304" charset="0"/>
                <a:sym typeface="+mn-ea"/>
              </a:rPr>
              <a:t>Hand Reconstruction</a:t>
            </a:r>
            <a:endParaRPr lang="en-US" altLang="zh-CN"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819A086B-071D-75C3-79A7-73820118FC23}"/>
              </a:ext>
            </a:extLst>
          </p:cNvPr>
          <p:cNvPicPr>
            <a:picLocks noChangeAspect="1"/>
          </p:cNvPicPr>
          <p:nvPr/>
        </p:nvPicPr>
        <p:blipFill rotWithShape="1">
          <a:blip r:embed="rId4"/>
          <a:srcRect t="5739"/>
          <a:stretch/>
        </p:blipFill>
        <p:spPr>
          <a:xfrm>
            <a:off x="1193292" y="2992503"/>
            <a:ext cx="9914554" cy="2381865"/>
          </a:xfrm>
          <a:prstGeom prst="rect">
            <a:avLst/>
          </a:prstGeom>
        </p:spPr>
      </p:pic>
      <p:pic>
        <p:nvPicPr>
          <p:cNvPr id="4" name="Picture 2" descr="preview">
            <a:extLst>
              <a:ext uri="{FF2B5EF4-FFF2-40B4-BE49-F238E27FC236}">
                <a16:creationId xmlns:a16="http://schemas.microsoft.com/office/drawing/2014/main" id="{6BA629E9-AB4F-3BE5-8070-33D667F6CC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5359" y="984264"/>
            <a:ext cx="6307616" cy="1661356"/>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a:extLst>
              <a:ext uri="{FF2B5EF4-FFF2-40B4-BE49-F238E27FC236}">
                <a16:creationId xmlns:a16="http://schemas.microsoft.com/office/drawing/2014/main" id="{B9ADA8C1-80BA-71BD-8D8F-E5C8D568A04F}"/>
              </a:ext>
            </a:extLst>
          </p:cNvPr>
          <p:cNvSpPr txBox="1"/>
          <p:nvPr/>
        </p:nvSpPr>
        <p:spPr>
          <a:xfrm>
            <a:off x="0" y="5824515"/>
            <a:ext cx="12192000" cy="1323439"/>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[1]</a:t>
            </a:r>
            <a:r>
              <a:rPr lang="en-US" altLang="zh-CN" sz="1600" dirty="0" err="1">
                <a:latin typeface="Times New Roman" panose="02020603050405020304" pitchFamily="18" charset="0"/>
                <a:cs typeface="Times New Roman" panose="02020603050405020304" pitchFamily="18" charset="0"/>
              </a:rPr>
              <a:t>Defferrard</a:t>
            </a:r>
            <a:r>
              <a:rPr lang="en-US" altLang="zh-CN" sz="1600" dirty="0">
                <a:latin typeface="Times New Roman" panose="02020603050405020304" pitchFamily="18" charset="0"/>
                <a:cs typeface="Times New Roman" panose="02020603050405020304" pitchFamily="18" charset="0"/>
              </a:rPr>
              <a:t> M, Bresson X, </a:t>
            </a:r>
            <a:r>
              <a:rPr lang="en-US" altLang="zh-CN" sz="1600" dirty="0" err="1">
                <a:latin typeface="Times New Roman" panose="02020603050405020304" pitchFamily="18" charset="0"/>
                <a:cs typeface="Times New Roman" panose="02020603050405020304" pitchFamily="18" charset="0"/>
              </a:rPr>
              <a:t>Vandergheynst</a:t>
            </a:r>
            <a:r>
              <a:rPr lang="en-US" altLang="zh-CN" sz="1600" dirty="0">
                <a:latin typeface="Times New Roman" panose="02020603050405020304" pitchFamily="18" charset="0"/>
                <a:cs typeface="Times New Roman" panose="02020603050405020304" pitchFamily="18" charset="0"/>
              </a:rPr>
              <a:t> P. Convolutional neural networks on graphs with fast localized spectral filtering[J]. Advances in neural information processing systems, 2016, 29.</a:t>
            </a:r>
          </a:p>
          <a:p>
            <a:r>
              <a:rPr lang="en-US" altLang="zh-CN" sz="1600" dirty="0">
                <a:latin typeface="Times New Roman" panose="02020603050405020304" pitchFamily="18" charset="0"/>
                <a:cs typeface="Times New Roman" panose="02020603050405020304" pitchFamily="18" charset="0"/>
              </a:rPr>
              <a:t>[2] Ge L ,  Ren Z ,  Li Y , et al. 3D Hand Shape and Pose Estimation from a Single RGB Image[J]. 2019 IEEE/CVF Conference on Computer Vision and Pattern Recognition (CVPR), 2019.</a:t>
            </a:r>
          </a:p>
          <a:p>
            <a:endParaRPr lang="zh-CN" altLang="en-US" sz="1600"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3BBE6B7E-B483-5978-4AF2-E52E50564D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8990" y="76647"/>
            <a:ext cx="1270065" cy="584230"/>
          </a:xfrm>
          <a:prstGeom prst="rect">
            <a:avLst/>
          </a:prstGeom>
        </p:spPr>
      </p:pic>
    </p:spTree>
    <p:extLst>
      <p:ext uri="{BB962C8B-B14F-4D97-AF65-F5344CB8AC3E}">
        <p14:creationId xmlns:p14="http://schemas.microsoft.com/office/powerpoint/2010/main" val="2075408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dirty="0">
                <a:latin typeface="Times New Roman" panose="02020603050405020304" charset="0"/>
                <a:cs typeface="Times New Roman" panose="02020603050405020304" charset="0"/>
              </a:rPr>
              <a:t>Introduction | Challenge</a:t>
            </a:r>
            <a:endParaRPr lang="en-US" altLang="zh-CN"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E0B68B7F-AAC4-F0B8-E3B0-29EE07FF7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0063" y="891540"/>
            <a:ext cx="6709618" cy="5824727"/>
          </a:xfrm>
          <a:prstGeom prst="rect">
            <a:avLst/>
          </a:prstGeom>
        </p:spPr>
      </p:pic>
      <p:sp>
        <p:nvSpPr>
          <p:cNvPr id="6" name="文本框 5">
            <a:extLst>
              <a:ext uri="{FF2B5EF4-FFF2-40B4-BE49-F238E27FC236}">
                <a16:creationId xmlns:a16="http://schemas.microsoft.com/office/drawing/2014/main" id="{55B6BD61-E05B-7043-A26F-850977D57226}"/>
              </a:ext>
            </a:extLst>
          </p:cNvPr>
          <p:cNvSpPr txBox="1"/>
          <p:nvPr/>
        </p:nvSpPr>
        <p:spPr>
          <a:xfrm>
            <a:off x="614934" y="1626850"/>
            <a:ext cx="1632204"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non-interactive</a:t>
            </a:r>
            <a:endParaRPr lang="zh-CN" altLang="en-US"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45EED007-F0A8-90D6-98F9-004B025F01DF}"/>
              </a:ext>
            </a:extLst>
          </p:cNvPr>
          <p:cNvSpPr txBox="1"/>
          <p:nvPr/>
        </p:nvSpPr>
        <p:spPr>
          <a:xfrm>
            <a:off x="818388" y="3564373"/>
            <a:ext cx="1225296"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interactive</a:t>
            </a:r>
            <a:endParaRPr lang="zh-CN" altLang="en-US"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699E1C74-1A5E-C7C7-8CFE-453BA96B511E}"/>
              </a:ext>
            </a:extLst>
          </p:cNvPr>
          <p:cNvSpPr txBox="1"/>
          <p:nvPr/>
        </p:nvSpPr>
        <p:spPr>
          <a:xfrm>
            <a:off x="859536" y="5640774"/>
            <a:ext cx="1225296"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interactive</a:t>
            </a:r>
            <a:endParaRPr lang="zh-CN" altLang="en-US"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A274C638-1736-5E6D-CF49-3AF45948E0FC}"/>
              </a:ext>
            </a:extLst>
          </p:cNvPr>
          <p:cNvSpPr txBox="1"/>
          <p:nvPr/>
        </p:nvSpPr>
        <p:spPr>
          <a:xfrm>
            <a:off x="188119" y="4464074"/>
            <a:ext cx="2671943" cy="646331"/>
          </a:xfrm>
          <a:prstGeom prst="rect">
            <a:avLst/>
          </a:prstGeom>
          <a:noFill/>
        </p:spPr>
        <p:txBody>
          <a:bodyPr wrap="square">
            <a:spAutoFit/>
          </a:bodyPr>
          <a:lstStyle/>
          <a:p>
            <a:r>
              <a:rPr lang="en-US" altLang="zh-CN" i="1" dirty="0">
                <a:latin typeface="Times New Roman" panose="02020603050405020304" pitchFamily="18" charset="0"/>
                <a:cs typeface="Times New Roman" panose="02020603050405020304" pitchFamily="18" charset="0"/>
              </a:rPr>
              <a:t>severe mutual occlusion &amp;</a:t>
            </a:r>
          </a:p>
          <a:p>
            <a:r>
              <a:rPr lang="en-US" altLang="zh-CN" i="1" dirty="0">
                <a:latin typeface="Times New Roman" panose="02020603050405020304" pitchFamily="18" charset="0"/>
                <a:cs typeface="Times New Roman" panose="02020603050405020304" pitchFamily="18" charset="0"/>
              </a:rPr>
              <a:t>enormous diversity</a:t>
            </a:r>
            <a:endParaRPr lang="zh-CN" altLang="en-US" i="1" dirty="0">
              <a:latin typeface="Times New Roman" panose="02020603050405020304" pitchFamily="18" charset="0"/>
              <a:cs typeface="Times New Roman" panose="02020603050405020304" pitchFamily="18" charset="0"/>
            </a:endParaRPr>
          </a:p>
        </p:txBody>
      </p:sp>
      <p:sp>
        <p:nvSpPr>
          <p:cNvPr id="10" name="箭头: 下 9">
            <a:extLst>
              <a:ext uri="{FF2B5EF4-FFF2-40B4-BE49-F238E27FC236}">
                <a16:creationId xmlns:a16="http://schemas.microsoft.com/office/drawing/2014/main" id="{5BDA20E9-215A-A326-F06B-CBA28DAE5AC7}"/>
              </a:ext>
            </a:extLst>
          </p:cNvPr>
          <p:cNvSpPr/>
          <p:nvPr/>
        </p:nvSpPr>
        <p:spPr>
          <a:xfrm>
            <a:off x="1255012" y="4096610"/>
            <a:ext cx="352045" cy="274319"/>
          </a:xfrm>
          <a:prstGeom prst="downArrow">
            <a:avLst/>
          </a:prstGeom>
          <a:solidFill>
            <a:srgbClr val="007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下 10">
            <a:extLst>
              <a:ext uri="{FF2B5EF4-FFF2-40B4-BE49-F238E27FC236}">
                <a16:creationId xmlns:a16="http://schemas.microsoft.com/office/drawing/2014/main" id="{1801EDEB-C231-6D34-E95C-36599A258F16}"/>
              </a:ext>
            </a:extLst>
          </p:cNvPr>
          <p:cNvSpPr/>
          <p:nvPr/>
        </p:nvSpPr>
        <p:spPr>
          <a:xfrm rot="10800000">
            <a:off x="1255012" y="5273310"/>
            <a:ext cx="352045" cy="274319"/>
          </a:xfrm>
          <a:prstGeom prst="downArrow">
            <a:avLst/>
          </a:prstGeom>
          <a:solidFill>
            <a:srgbClr val="007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08B4578E-B877-AB30-4981-E117929F3CEC}"/>
              </a:ext>
            </a:extLst>
          </p:cNvPr>
          <p:cNvSpPr txBox="1"/>
          <p:nvPr/>
        </p:nvSpPr>
        <p:spPr>
          <a:xfrm>
            <a:off x="9642832" y="4464074"/>
            <a:ext cx="2587267"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geometric conflicts &amp;</a:t>
            </a:r>
          </a:p>
          <a:p>
            <a:r>
              <a:rPr lang="en-US" altLang="zh-CN" dirty="0">
                <a:latin typeface="Times New Roman" panose="02020603050405020304" pitchFamily="18" charset="0"/>
                <a:cs typeface="Times New Roman" panose="02020603050405020304" pitchFamily="18" charset="0"/>
              </a:rPr>
              <a:t>incorrect relative position</a:t>
            </a:r>
            <a:endParaRPr lang="zh-CN" altLang="en-US"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16AB2ADA-ED20-7361-E4B1-DF973AFFECB6}"/>
              </a:ext>
            </a:extLst>
          </p:cNvPr>
          <p:cNvSpPr txBox="1"/>
          <p:nvPr/>
        </p:nvSpPr>
        <p:spPr>
          <a:xfrm>
            <a:off x="9697697" y="1626850"/>
            <a:ext cx="2414016"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correct &amp; appropriate </a:t>
            </a:r>
            <a:endParaRPr lang="zh-CN" altLang="en-US" dirty="0">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0666A39D-C775-3EAB-927E-A164C5CA2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8990" y="76647"/>
            <a:ext cx="1270065" cy="584230"/>
          </a:xfrm>
          <a:prstGeom prst="rect">
            <a:avLst/>
          </a:prstGeom>
        </p:spPr>
      </p:pic>
    </p:spTree>
    <p:extLst>
      <p:ext uri="{BB962C8B-B14F-4D97-AF65-F5344CB8AC3E}">
        <p14:creationId xmlns:p14="http://schemas.microsoft.com/office/powerpoint/2010/main" val="2042439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400" dirty="0">
                <a:latin typeface="Times New Roman" panose="02020603050405020304" charset="0"/>
                <a:cs typeface="Times New Roman" panose="02020603050405020304" charset="0"/>
              </a:rPr>
              <a:t>Disturbing Graph Contrastive Learning | Prerequisite</a:t>
            </a:r>
            <a:endParaRPr lang="en-US" altLang="zh-CN" dirty="0">
              <a:latin typeface="Times New Roman" panose="02020603050405020304" pitchFamily="18" charset="0"/>
              <a:cs typeface="Times New Roman" panose="02020603050405020304" pitchFamily="18" charset="0"/>
            </a:endParaRPr>
          </a:p>
        </p:txBody>
      </p:sp>
      <p:grpSp>
        <p:nvGrpSpPr>
          <p:cNvPr id="4" name="组合 3">
            <a:extLst>
              <a:ext uri="{FF2B5EF4-FFF2-40B4-BE49-F238E27FC236}">
                <a16:creationId xmlns:a16="http://schemas.microsoft.com/office/drawing/2014/main" id="{79AFC8AC-5BC4-2BFE-406C-80663DD35B18}"/>
              </a:ext>
            </a:extLst>
          </p:cNvPr>
          <p:cNvGrpSpPr/>
          <p:nvPr/>
        </p:nvGrpSpPr>
        <p:grpSpPr>
          <a:xfrm>
            <a:off x="279559" y="1867543"/>
            <a:ext cx="5078825" cy="3900153"/>
            <a:chOff x="8632671" y="3053702"/>
            <a:chExt cx="2951045" cy="2227906"/>
          </a:xfrm>
        </p:grpSpPr>
        <p:pic>
          <p:nvPicPr>
            <p:cNvPr id="17" name="图片 16">
              <a:extLst>
                <a:ext uri="{FF2B5EF4-FFF2-40B4-BE49-F238E27FC236}">
                  <a16:creationId xmlns:a16="http://schemas.microsoft.com/office/drawing/2014/main" id="{47DD9EA7-B7D0-98EF-4B36-DC37D27556D0}"/>
                </a:ext>
              </a:extLst>
            </p:cNvPr>
            <p:cNvPicPr>
              <a:picLocks noChangeAspect="1"/>
            </p:cNvPicPr>
            <p:nvPr/>
          </p:nvPicPr>
          <p:blipFill>
            <a:blip r:embed="rId4"/>
            <a:stretch>
              <a:fillRect/>
            </a:stretch>
          </p:blipFill>
          <p:spPr>
            <a:xfrm>
              <a:off x="8632671" y="3053702"/>
              <a:ext cx="2951045" cy="2227906"/>
            </a:xfrm>
            <a:prstGeom prst="rect">
              <a:avLst/>
            </a:prstGeom>
          </p:spPr>
        </p:pic>
        <p:sp>
          <p:nvSpPr>
            <p:cNvPr id="27" name="矩形 26">
              <a:extLst>
                <a:ext uri="{FF2B5EF4-FFF2-40B4-BE49-F238E27FC236}">
                  <a16:creationId xmlns:a16="http://schemas.microsoft.com/office/drawing/2014/main" id="{55758AF0-B344-41A2-3D9F-2789B6037C89}"/>
                </a:ext>
              </a:extLst>
            </p:cNvPr>
            <p:cNvSpPr/>
            <p:nvPr/>
          </p:nvSpPr>
          <p:spPr>
            <a:xfrm rot="1298012">
              <a:off x="9187697" y="4863036"/>
              <a:ext cx="594844" cy="312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8" name="图片 27">
            <a:extLst>
              <a:ext uri="{FF2B5EF4-FFF2-40B4-BE49-F238E27FC236}">
                <a16:creationId xmlns:a16="http://schemas.microsoft.com/office/drawing/2014/main" id="{38C0296D-577B-4AB2-A065-828F69F60E0A}"/>
              </a:ext>
            </a:extLst>
          </p:cNvPr>
          <p:cNvPicPr>
            <a:picLocks noChangeAspect="1"/>
          </p:cNvPicPr>
          <p:nvPr/>
        </p:nvPicPr>
        <p:blipFill>
          <a:blip r:embed="rId5"/>
          <a:stretch>
            <a:fillRect/>
          </a:stretch>
        </p:blipFill>
        <p:spPr>
          <a:xfrm>
            <a:off x="6096000" y="3927348"/>
            <a:ext cx="4890396" cy="2347033"/>
          </a:xfrm>
          <a:prstGeom prst="rect">
            <a:avLst/>
          </a:prstGeom>
        </p:spPr>
      </p:pic>
      <p:pic>
        <p:nvPicPr>
          <p:cNvPr id="29" name="内容占位符 3">
            <a:extLst>
              <a:ext uri="{FF2B5EF4-FFF2-40B4-BE49-F238E27FC236}">
                <a16:creationId xmlns:a16="http://schemas.microsoft.com/office/drawing/2014/main" id="{26022500-B3A4-CA85-D5AE-7E40F7419222}"/>
              </a:ext>
            </a:extLst>
          </p:cNvPr>
          <p:cNvPicPr>
            <a:picLocks noGrp="1" noChangeAspect="1"/>
          </p:cNvPicPr>
          <p:nvPr>
            <p:ph idx="1"/>
          </p:nvPr>
        </p:nvPicPr>
        <p:blipFill rotWithShape="1">
          <a:blip r:embed="rId6"/>
          <a:srcRect r="49996"/>
          <a:stretch/>
        </p:blipFill>
        <p:spPr>
          <a:xfrm>
            <a:off x="5481943" y="959324"/>
            <a:ext cx="5934456" cy="2924973"/>
          </a:xfrm>
        </p:spPr>
      </p:pic>
      <p:sp>
        <p:nvSpPr>
          <p:cNvPr id="30" name="文本框 29">
            <a:extLst>
              <a:ext uri="{FF2B5EF4-FFF2-40B4-BE49-F238E27FC236}">
                <a16:creationId xmlns:a16="http://schemas.microsoft.com/office/drawing/2014/main" id="{DF004B51-8AEC-C690-A184-4D3288385E21}"/>
              </a:ext>
            </a:extLst>
          </p:cNvPr>
          <p:cNvSpPr txBox="1"/>
          <p:nvPr/>
        </p:nvSpPr>
        <p:spPr>
          <a:xfrm>
            <a:off x="0" y="6229727"/>
            <a:ext cx="12113537" cy="584775"/>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[3] Chen T ,  </a:t>
            </a:r>
            <a:r>
              <a:rPr lang="en-US" altLang="zh-CN" sz="1600" dirty="0" err="1">
                <a:latin typeface="Times New Roman" panose="02020603050405020304" pitchFamily="18" charset="0"/>
                <a:cs typeface="Times New Roman" panose="02020603050405020304" pitchFamily="18" charset="0"/>
              </a:rPr>
              <a:t>Kornblith</a:t>
            </a:r>
            <a:r>
              <a:rPr lang="en-US" altLang="zh-CN" sz="1600" dirty="0">
                <a:latin typeface="Times New Roman" panose="02020603050405020304" pitchFamily="18" charset="0"/>
                <a:cs typeface="Times New Roman" panose="02020603050405020304" pitchFamily="18" charset="0"/>
              </a:rPr>
              <a:t> S ,  </a:t>
            </a:r>
            <a:r>
              <a:rPr lang="en-US" altLang="zh-CN" sz="1600" dirty="0" err="1">
                <a:latin typeface="Times New Roman" panose="02020603050405020304" pitchFamily="18" charset="0"/>
                <a:cs typeface="Times New Roman" panose="02020603050405020304" pitchFamily="18" charset="0"/>
              </a:rPr>
              <a:t>Norouzi</a:t>
            </a:r>
            <a:r>
              <a:rPr lang="en-US" altLang="zh-CN" sz="1600" dirty="0">
                <a:latin typeface="Times New Roman" panose="02020603050405020304" pitchFamily="18" charset="0"/>
                <a:cs typeface="Times New Roman" panose="02020603050405020304" pitchFamily="18" charset="0"/>
              </a:rPr>
              <a:t> M , et al. A Simple Framework for Contrastive Learning of Visual Representations[J].  2020.</a:t>
            </a:r>
          </a:p>
          <a:p>
            <a:r>
              <a:rPr lang="en-US" altLang="zh-CN" sz="1600" dirty="0">
                <a:latin typeface="Times New Roman" panose="02020603050405020304" pitchFamily="18" charset="0"/>
                <a:cs typeface="Times New Roman" panose="02020603050405020304" pitchFamily="18" charset="0"/>
              </a:rPr>
              <a:t>[4] </a:t>
            </a:r>
            <a:r>
              <a:rPr lang="en-US" altLang="zh-CN" sz="1600" dirty="0" err="1">
                <a:latin typeface="Times New Roman" panose="02020603050405020304" pitchFamily="18" charset="0"/>
                <a:cs typeface="Times New Roman" panose="02020603050405020304" pitchFamily="18" charset="0"/>
              </a:rPr>
              <a:t>Spurr</a:t>
            </a:r>
            <a:r>
              <a:rPr lang="en-US" altLang="zh-CN" sz="1600" dirty="0">
                <a:latin typeface="Times New Roman" panose="02020603050405020304" pitchFamily="18" charset="0"/>
                <a:cs typeface="Times New Roman" panose="02020603050405020304" pitchFamily="18" charset="0"/>
              </a:rPr>
              <a:t> A ,  Dahiya A ,  Zhang X , et al. Self-Supervised 3D Hand Pose Estimation from monocular RGB via Contrastive Learning[J].  2021.</a:t>
            </a:r>
            <a:endParaRPr lang="zh-CN" altLang="en-US" sz="1600"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46510D5F-1E89-0D91-C681-B93B59C7D1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68990" y="76647"/>
            <a:ext cx="1270065" cy="584230"/>
          </a:xfrm>
          <a:prstGeom prst="rect">
            <a:avLst/>
          </a:prstGeom>
        </p:spPr>
      </p:pic>
    </p:spTree>
    <p:extLst>
      <p:ext uri="{BB962C8B-B14F-4D97-AF65-F5344CB8AC3E}">
        <p14:creationId xmlns:p14="http://schemas.microsoft.com/office/powerpoint/2010/main" val="3263636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400" dirty="0">
                <a:latin typeface="Times New Roman" panose="02020603050405020304" charset="0"/>
                <a:cs typeface="Times New Roman" panose="02020603050405020304" charset="0"/>
              </a:rPr>
              <a:t>Disturbing Graph Contrastive Learning | Explicit Graph Disturbing</a:t>
            </a:r>
            <a:endParaRPr lang="en-US" altLang="zh-CN"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1CFA57E2-7A7F-8D91-1776-91FFEFEB00F4}"/>
              </a:ext>
            </a:extLst>
          </p:cNvPr>
          <p:cNvPicPr>
            <a:picLocks noChangeAspect="1"/>
          </p:cNvPicPr>
          <p:nvPr/>
        </p:nvPicPr>
        <p:blipFill rotWithShape="1">
          <a:blip r:embed="rId4"/>
          <a:srcRect l="67838" t="36762" r="24775" b="33025"/>
          <a:stretch/>
        </p:blipFill>
        <p:spPr>
          <a:xfrm>
            <a:off x="8412464" y="1484913"/>
            <a:ext cx="900684" cy="982978"/>
          </a:xfrm>
          <a:prstGeom prst="rect">
            <a:avLst/>
          </a:prstGeom>
        </p:spPr>
      </p:pic>
      <p:pic>
        <p:nvPicPr>
          <p:cNvPr id="3" name="图片 2">
            <a:extLst>
              <a:ext uri="{FF2B5EF4-FFF2-40B4-BE49-F238E27FC236}">
                <a16:creationId xmlns:a16="http://schemas.microsoft.com/office/drawing/2014/main" id="{A64F7A79-C6BF-2FC6-639A-0B7D4206C72F}"/>
              </a:ext>
            </a:extLst>
          </p:cNvPr>
          <p:cNvPicPr>
            <a:picLocks noChangeAspect="1"/>
          </p:cNvPicPr>
          <p:nvPr/>
        </p:nvPicPr>
        <p:blipFill rotWithShape="1">
          <a:blip r:embed="rId5"/>
          <a:srcRect l="53201"/>
          <a:stretch/>
        </p:blipFill>
        <p:spPr>
          <a:xfrm>
            <a:off x="6947155" y="1475412"/>
            <a:ext cx="1084325" cy="992479"/>
          </a:xfrm>
          <a:prstGeom prst="rect">
            <a:avLst/>
          </a:prstGeom>
        </p:spPr>
      </p:pic>
      <p:pic>
        <p:nvPicPr>
          <p:cNvPr id="6" name="图片 5">
            <a:extLst>
              <a:ext uri="{FF2B5EF4-FFF2-40B4-BE49-F238E27FC236}">
                <a16:creationId xmlns:a16="http://schemas.microsoft.com/office/drawing/2014/main" id="{131EEC6E-A35C-3572-E582-955870D7EF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2464" y="2798502"/>
            <a:ext cx="897912" cy="982977"/>
          </a:xfrm>
          <a:prstGeom prst="rect">
            <a:avLst/>
          </a:prstGeom>
        </p:spPr>
      </p:pic>
      <p:sp>
        <p:nvSpPr>
          <p:cNvPr id="7" name="文本框 6">
            <a:extLst>
              <a:ext uri="{FF2B5EF4-FFF2-40B4-BE49-F238E27FC236}">
                <a16:creationId xmlns:a16="http://schemas.microsoft.com/office/drawing/2014/main" id="{C3CB2572-7EF7-8B2B-427A-1151EBFB19BB}"/>
              </a:ext>
            </a:extLst>
          </p:cNvPr>
          <p:cNvSpPr txBox="1"/>
          <p:nvPr/>
        </p:nvSpPr>
        <p:spPr>
          <a:xfrm>
            <a:off x="630936" y="960194"/>
            <a:ext cx="2336292" cy="369332"/>
          </a:xfrm>
          <a:prstGeom prst="rect">
            <a:avLst/>
          </a:prstGeom>
          <a:noFill/>
        </p:spPr>
        <p:txBody>
          <a:bodyPr wrap="square" rtlCol="0">
            <a:spAutoFit/>
          </a:bodyPr>
          <a:lstStyle/>
          <a:p>
            <a:r>
              <a:rPr lang="zh-CN" altLang="en-US" dirty="0">
                <a:latin typeface="Times New Roman" panose="02020603050405020304" pitchFamily="18" charset="0"/>
                <a:cs typeface="Times New Roman" panose="02020603050405020304" pitchFamily="18" charset="0"/>
              </a:rPr>
              <a:t>①</a:t>
            </a:r>
            <a:r>
              <a:rPr lang="en-US" altLang="zh-CN" dirty="0">
                <a:latin typeface="Times New Roman" panose="02020603050405020304" pitchFamily="18" charset="0"/>
                <a:cs typeface="Times New Roman" panose="02020603050405020304" pitchFamily="18" charset="0"/>
              </a:rPr>
              <a:t>Add  Random Noise</a:t>
            </a:r>
            <a:endParaRPr lang="zh-CN" altLang="en-US" dirty="0">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7A82E334-49B6-2928-2AB3-7CB98CB12E39}"/>
              </a:ext>
            </a:extLst>
          </p:cNvPr>
          <p:cNvPicPr>
            <a:picLocks noChangeAspect="1"/>
          </p:cNvPicPr>
          <p:nvPr/>
        </p:nvPicPr>
        <p:blipFill rotWithShape="1">
          <a:blip r:embed="rId5"/>
          <a:srcRect l="53201"/>
          <a:stretch/>
        </p:blipFill>
        <p:spPr>
          <a:xfrm>
            <a:off x="6947155" y="2738808"/>
            <a:ext cx="1084325" cy="992479"/>
          </a:xfrm>
          <a:prstGeom prst="rect">
            <a:avLst/>
          </a:prstGeom>
        </p:spPr>
      </p:pic>
      <p:sp>
        <p:nvSpPr>
          <p:cNvPr id="9" name="对话气泡: 圆角矩形 8">
            <a:extLst>
              <a:ext uri="{FF2B5EF4-FFF2-40B4-BE49-F238E27FC236}">
                <a16:creationId xmlns:a16="http://schemas.microsoft.com/office/drawing/2014/main" id="{1B993117-CFB5-BDF1-D1E1-FBF2582D22C9}"/>
              </a:ext>
            </a:extLst>
          </p:cNvPr>
          <p:cNvSpPr/>
          <p:nvPr/>
        </p:nvSpPr>
        <p:spPr>
          <a:xfrm>
            <a:off x="8294492" y="1413867"/>
            <a:ext cx="1133856" cy="1115567"/>
          </a:xfrm>
          <a:prstGeom prst="wedgeRoundRectCallout">
            <a:avLst>
              <a:gd name="adj1" fmla="val -112768"/>
              <a:gd name="adj2" fmla="val -7582"/>
              <a:gd name="adj3" fmla="val 16667"/>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对话气泡: 圆角矩形 9">
            <a:extLst>
              <a:ext uri="{FF2B5EF4-FFF2-40B4-BE49-F238E27FC236}">
                <a16:creationId xmlns:a16="http://schemas.microsoft.com/office/drawing/2014/main" id="{B7673A03-1BAD-3E3A-7A2B-9201F239C356}"/>
              </a:ext>
            </a:extLst>
          </p:cNvPr>
          <p:cNvSpPr/>
          <p:nvPr/>
        </p:nvSpPr>
        <p:spPr>
          <a:xfrm>
            <a:off x="8294492" y="2732206"/>
            <a:ext cx="1133856" cy="1115567"/>
          </a:xfrm>
          <a:prstGeom prst="wedgeRoundRectCallout">
            <a:avLst>
              <a:gd name="adj1" fmla="val -114381"/>
              <a:gd name="adj2" fmla="val -12910"/>
              <a:gd name="adj3" fmla="val 16667"/>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E16F6822-FB73-72FF-83F9-79707E91668F}"/>
              </a:ext>
            </a:extLst>
          </p:cNvPr>
          <p:cNvSpPr txBox="1"/>
          <p:nvPr/>
        </p:nvSpPr>
        <p:spPr>
          <a:xfrm>
            <a:off x="6854640" y="960194"/>
            <a:ext cx="1960176" cy="369332"/>
          </a:xfrm>
          <a:prstGeom prst="rect">
            <a:avLst/>
          </a:prstGeom>
          <a:noFill/>
        </p:spPr>
        <p:txBody>
          <a:bodyPr wrap="square" rtlCol="0">
            <a:spAutoFit/>
          </a:bodyPr>
          <a:lstStyle/>
          <a:p>
            <a:r>
              <a:rPr lang="zh-CN" altLang="en-US" dirty="0">
                <a:latin typeface="Times New Roman" panose="02020603050405020304" pitchFamily="18" charset="0"/>
                <a:cs typeface="Times New Roman" panose="02020603050405020304" pitchFamily="18" charset="0"/>
              </a:rPr>
              <a:t>②</a:t>
            </a:r>
            <a:r>
              <a:rPr lang="en-US" altLang="zh-CN" dirty="0">
                <a:latin typeface="Times New Roman" panose="02020603050405020304" pitchFamily="18" charset="0"/>
                <a:cs typeface="Times New Roman" panose="02020603050405020304" pitchFamily="18" charset="0"/>
              </a:rPr>
              <a:t>Random Mask</a:t>
            </a:r>
            <a:endParaRPr lang="zh-CN" altLang="en-US"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E866D387-E856-EBF2-8665-FC113890104A}"/>
              </a:ext>
            </a:extLst>
          </p:cNvPr>
          <p:cNvSpPr txBox="1"/>
          <p:nvPr/>
        </p:nvSpPr>
        <p:spPr>
          <a:xfrm>
            <a:off x="630936" y="3932115"/>
            <a:ext cx="2336292" cy="369332"/>
          </a:xfrm>
          <a:prstGeom prst="rect">
            <a:avLst/>
          </a:prstGeom>
          <a:noFill/>
        </p:spPr>
        <p:txBody>
          <a:bodyPr wrap="square" rtlCol="0">
            <a:spAutoFit/>
          </a:bodyPr>
          <a:lstStyle/>
          <a:p>
            <a:r>
              <a:rPr lang="zh-CN" altLang="en-US" dirty="0">
                <a:latin typeface="Times New Roman" panose="02020603050405020304" pitchFamily="18" charset="0"/>
                <a:cs typeface="Times New Roman" panose="02020603050405020304" pitchFamily="18" charset="0"/>
              </a:rPr>
              <a:t>③</a:t>
            </a:r>
            <a:r>
              <a:rPr lang="en-US" altLang="zh-CN" dirty="0">
                <a:latin typeface="Times New Roman" panose="02020603050405020304" pitchFamily="18" charset="0"/>
                <a:cs typeface="Times New Roman" panose="02020603050405020304" pitchFamily="18" charset="0"/>
              </a:rPr>
              <a:t>Add Random Edge</a:t>
            </a:r>
            <a:endParaRPr lang="zh-CN" altLang="en-US"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41AF4C80-B950-1795-EEE8-95466F9157B9}"/>
              </a:ext>
            </a:extLst>
          </p:cNvPr>
          <p:cNvSpPr txBox="1"/>
          <p:nvPr/>
        </p:nvSpPr>
        <p:spPr>
          <a:xfrm>
            <a:off x="6854640" y="3932115"/>
            <a:ext cx="2115624" cy="369332"/>
          </a:xfrm>
          <a:prstGeom prst="rect">
            <a:avLst/>
          </a:prstGeom>
          <a:noFill/>
        </p:spPr>
        <p:txBody>
          <a:bodyPr wrap="square" rtlCol="0">
            <a:spAutoFit/>
          </a:bodyPr>
          <a:lstStyle/>
          <a:p>
            <a:r>
              <a:rPr lang="zh-CN" altLang="en-US" dirty="0">
                <a:latin typeface="Times New Roman" panose="02020603050405020304" pitchFamily="18" charset="0"/>
                <a:cs typeface="Times New Roman" panose="02020603050405020304" pitchFamily="18" charset="0"/>
              </a:rPr>
              <a:t>④</a:t>
            </a:r>
            <a:r>
              <a:rPr lang="en-US" altLang="zh-CN" dirty="0">
                <a:latin typeface="Times New Roman" panose="02020603050405020304" pitchFamily="18" charset="0"/>
                <a:cs typeface="Times New Roman" panose="02020603050405020304" pitchFamily="18" charset="0"/>
              </a:rPr>
              <a:t>Symmetrical</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Flip</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4684766A-4948-C873-DD1A-776D9316CB80}"/>
                  </a:ext>
                </a:extLst>
              </p:cNvPr>
              <p:cNvSpPr txBox="1"/>
              <p:nvPr/>
            </p:nvSpPr>
            <p:spPr>
              <a:xfrm>
                <a:off x="717804" y="4758028"/>
                <a:ext cx="1908150" cy="10204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i="1" smtClean="0">
                          <a:latin typeface="Cambria Math" panose="02040503050406030204" pitchFamily="18" charset="0"/>
                        </a:rPr>
                        <m:t>A</m:t>
                      </m:r>
                      <m:r>
                        <a:rPr lang="en-US" altLang="zh-CN" b="0" i="0"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m>
                            <m:mPr>
                              <m:mcs>
                                <m:mc>
                                  <m:mcPr>
                                    <m:count m:val="2"/>
                                    <m:mcJc m:val="center"/>
                                  </m:mcPr>
                                </m:mc>
                              </m:mcs>
                              <m:ctrlPr>
                                <a:rPr lang="en-US" altLang="zh-CN" b="0" i="1" smtClean="0">
                                  <a:latin typeface="Cambria Math" panose="02040503050406030204" pitchFamily="18" charset="0"/>
                                </a:rPr>
                              </m:ctrlPr>
                            </m:mPr>
                            <m:mr>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latin typeface="Cambria Math" panose="02040503050406030204" pitchFamily="18" charset="0"/>
                                        </a:rPr>
                                        <m:t>0</m:t>
                                      </m:r>
                                    </m:e>
                                    <m:e>
                                      <m:r>
                                        <a:rPr lang="en-US" altLang="zh-CN" b="0" i="1" smtClean="0">
                                          <a:latin typeface="Cambria Math" panose="02040503050406030204" pitchFamily="18" charset="0"/>
                                        </a:rPr>
                                        <m:t>1</m:t>
                                      </m:r>
                                    </m:e>
                                  </m:mr>
                                  <m:mr>
                                    <m:e>
                                      <m:r>
                                        <a:rPr lang="en-US" altLang="zh-CN" b="0" i="1" smtClean="0">
                                          <a:latin typeface="Cambria Math" panose="02040503050406030204" pitchFamily="18" charset="0"/>
                                        </a:rPr>
                                        <m:t>1</m:t>
                                      </m:r>
                                    </m:e>
                                    <m:e>
                                      <m:r>
                                        <a:rPr lang="en-US" altLang="zh-CN" b="0" i="1" smtClean="0">
                                          <a:latin typeface="Cambria Math" panose="02040503050406030204" pitchFamily="18" charset="0"/>
                                        </a:rPr>
                                        <m:t>0</m:t>
                                      </m:r>
                                    </m:e>
                                  </m:mr>
                                </m:m>
                              </m:e>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latin typeface="Cambria Math" panose="02040503050406030204" pitchFamily="18" charset="0"/>
                                        </a:rPr>
                                        <m:t>2</m:t>
                                      </m:r>
                                    </m:e>
                                    <m:e>
                                      <m:r>
                                        <a:rPr lang="en-US" altLang="zh-CN" b="0" i="1" smtClean="0">
                                          <a:latin typeface="Cambria Math" panose="02040503050406030204" pitchFamily="18" charset="0"/>
                                        </a:rPr>
                                        <m:t>3</m:t>
                                      </m:r>
                                    </m:e>
                                  </m:mr>
                                  <m:mr>
                                    <m:e>
                                      <m:r>
                                        <a:rPr lang="en-US" altLang="zh-CN" b="0" i="1" smtClean="0">
                                          <a:latin typeface="Cambria Math" panose="02040503050406030204" pitchFamily="18" charset="0"/>
                                        </a:rPr>
                                        <m:t>8</m:t>
                                      </m:r>
                                    </m:e>
                                    <m:e>
                                      <m:r>
                                        <a:rPr lang="en-US" altLang="zh-CN" b="0" i="1" smtClean="0">
                                          <a:latin typeface="Cambria Math" panose="02040503050406030204" pitchFamily="18" charset="0"/>
                                        </a:rPr>
                                        <m:t>0</m:t>
                                      </m:r>
                                    </m:e>
                                  </m:mr>
                                </m:m>
                              </m:e>
                            </m:mr>
                            <m:mr>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latin typeface="Cambria Math" panose="02040503050406030204" pitchFamily="18" charset="0"/>
                                        </a:rPr>
                                        <m:t>2</m:t>
                                      </m:r>
                                    </m:e>
                                    <m:e>
                                      <m:r>
                                        <a:rPr lang="en-US" altLang="zh-CN" b="0" i="1" smtClean="0">
                                          <a:latin typeface="Cambria Math" panose="02040503050406030204" pitchFamily="18" charset="0"/>
                                        </a:rPr>
                                        <m:t>8</m:t>
                                      </m:r>
                                    </m:e>
                                  </m:mr>
                                  <m:mr>
                                    <m:e>
                                      <m:r>
                                        <a:rPr lang="en-US" altLang="zh-CN" b="0" i="1" smtClean="0">
                                          <a:latin typeface="Cambria Math" panose="02040503050406030204" pitchFamily="18" charset="0"/>
                                        </a:rPr>
                                        <m:t>3</m:t>
                                      </m:r>
                                    </m:e>
                                    <m:e>
                                      <m:r>
                                        <a:rPr lang="en-US" altLang="zh-CN" b="0" i="1" smtClean="0">
                                          <a:latin typeface="Cambria Math" panose="02040503050406030204" pitchFamily="18" charset="0"/>
                                        </a:rPr>
                                        <m:t>0</m:t>
                                      </m:r>
                                    </m:e>
                                  </m:mr>
                                </m:m>
                              </m:e>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latin typeface="Cambria Math" panose="02040503050406030204" pitchFamily="18" charset="0"/>
                                        </a:rPr>
                                        <m:t>0</m:t>
                                      </m:r>
                                    </m:e>
                                    <m:e>
                                      <m:r>
                                        <a:rPr lang="en-US" altLang="zh-CN" b="0" i="1" smtClean="0">
                                          <a:latin typeface="Cambria Math" panose="02040503050406030204" pitchFamily="18" charset="0"/>
                                        </a:rPr>
                                        <m:t>5</m:t>
                                      </m:r>
                                    </m:e>
                                  </m:mr>
                                  <m:mr>
                                    <m:e>
                                      <m:r>
                                        <a:rPr lang="en-US" altLang="zh-CN" b="0" i="1" smtClean="0">
                                          <a:latin typeface="Cambria Math" panose="02040503050406030204" pitchFamily="18" charset="0"/>
                                        </a:rPr>
                                        <m:t>5</m:t>
                                      </m:r>
                                    </m:e>
                                    <m:e>
                                      <m:r>
                                        <a:rPr lang="en-US" altLang="zh-CN" b="0" i="1" smtClean="0">
                                          <a:latin typeface="Cambria Math" panose="02040503050406030204" pitchFamily="18" charset="0"/>
                                        </a:rPr>
                                        <m:t>0</m:t>
                                      </m:r>
                                    </m:e>
                                  </m:mr>
                                </m:m>
                              </m:e>
                            </m:mr>
                          </m:m>
                        </m:e>
                      </m:d>
                    </m:oMath>
                  </m:oMathPara>
                </a14:m>
                <a:endParaRPr lang="zh-CN" altLang="en-US" dirty="0"/>
              </a:p>
            </p:txBody>
          </p:sp>
        </mc:Choice>
        <mc:Fallback xmlns="">
          <p:sp>
            <p:nvSpPr>
              <p:cNvPr id="14" name="文本框 13">
                <a:extLst>
                  <a:ext uri="{FF2B5EF4-FFF2-40B4-BE49-F238E27FC236}">
                    <a16:creationId xmlns:a16="http://schemas.microsoft.com/office/drawing/2014/main" id="{4684766A-4948-C873-DD1A-776D9316CB80}"/>
                  </a:ext>
                </a:extLst>
              </p:cNvPr>
              <p:cNvSpPr txBox="1">
                <a:spLocks noRot="1" noChangeAspect="1" noMove="1" noResize="1" noEditPoints="1" noAdjustHandles="1" noChangeArrowheads="1" noChangeShapeType="1" noTextEdit="1"/>
              </p:cNvSpPr>
              <p:nvPr/>
            </p:nvSpPr>
            <p:spPr>
              <a:xfrm>
                <a:off x="717804" y="4758028"/>
                <a:ext cx="1908150" cy="1020472"/>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F901AF1F-75AF-A991-58A1-EF33C05682DB}"/>
                  </a:ext>
                </a:extLst>
              </p:cNvPr>
              <p:cNvSpPr txBox="1"/>
              <p:nvPr/>
            </p:nvSpPr>
            <p:spPr>
              <a:xfrm>
                <a:off x="3307080" y="3932115"/>
                <a:ext cx="2011768" cy="10204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𝐴</m:t>
                          </m:r>
                        </m:e>
                        <m:sub>
                          <m:r>
                            <a:rPr lang="en-US" altLang="zh-CN" b="0" i="1" smtClean="0">
                              <a:latin typeface="Cambria Math" panose="02040503050406030204" pitchFamily="18" charset="0"/>
                            </a:rPr>
                            <m:t>1</m:t>
                          </m:r>
                        </m:sub>
                      </m:sSub>
                      <m:r>
                        <a:rPr lang="en-US" altLang="zh-CN" b="0" i="0"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m>
                            <m:mPr>
                              <m:mcs>
                                <m:mc>
                                  <m:mcPr>
                                    <m:count m:val="2"/>
                                    <m:mcJc m:val="center"/>
                                  </m:mcPr>
                                </m:mc>
                              </m:mcs>
                              <m:ctrlPr>
                                <a:rPr lang="en-US" altLang="zh-CN" b="0" i="1" smtClean="0">
                                  <a:latin typeface="Cambria Math" panose="02040503050406030204" pitchFamily="18" charset="0"/>
                                </a:rPr>
                              </m:ctrlPr>
                            </m:mPr>
                            <m:mr>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latin typeface="Cambria Math" panose="02040503050406030204" pitchFamily="18" charset="0"/>
                                        </a:rPr>
                                        <m:t>0</m:t>
                                      </m:r>
                                    </m:e>
                                    <m:e>
                                      <m:r>
                                        <a:rPr lang="en-US" altLang="zh-CN" b="0" i="1" smtClean="0">
                                          <a:solidFill>
                                            <a:srgbClr val="FF0000"/>
                                          </a:solidFill>
                                          <a:latin typeface="Cambria Math" panose="02040503050406030204" pitchFamily="18" charset="0"/>
                                        </a:rPr>
                                        <m:t>2</m:t>
                                      </m:r>
                                    </m:e>
                                  </m:mr>
                                  <m:mr>
                                    <m:e>
                                      <m:r>
                                        <a:rPr lang="en-US" altLang="zh-CN" b="0" i="1" smtClean="0">
                                          <a:solidFill>
                                            <a:srgbClr val="FF0000"/>
                                          </a:solidFill>
                                          <a:latin typeface="Cambria Math" panose="02040503050406030204" pitchFamily="18" charset="0"/>
                                        </a:rPr>
                                        <m:t>2</m:t>
                                      </m:r>
                                    </m:e>
                                    <m:e>
                                      <m:r>
                                        <a:rPr lang="en-US" altLang="zh-CN" b="0" i="1" smtClean="0">
                                          <a:latin typeface="Cambria Math" panose="02040503050406030204" pitchFamily="18" charset="0"/>
                                        </a:rPr>
                                        <m:t>0</m:t>
                                      </m:r>
                                    </m:e>
                                  </m:mr>
                                </m:m>
                              </m:e>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latin typeface="Cambria Math" panose="02040503050406030204" pitchFamily="18" charset="0"/>
                                        </a:rPr>
                                        <m:t>2</m:t>
                                      </m:r>
                                    </m:e>
                                    <m:e>
                                      <m:r>
                                        <a:rPr lang="en-US" altLang="zh-CN" b="0" i="1" smtClean="0">
                                          <a:solidFill>
                                            <a:srgbClr val="FF0000"/>
                                          </a:solidFill>
                                          <a:latin typeface="Cambria Math" panose="02040503050406030204" pitchFamily="18" charset="0"/>
                                        </a:rPr>
                                        <m:t>4</m:t>
                                      </m:r>
                                    </m:e>
                                  </m:mr>
                                  <m:mr>
                                    <m:e>
                                      <m:r>
                                        <a:rPr lang="en-US" altLang="zh-CN" b="0" i="1" smtClean="0">
                                          <a:latin typeface="Cambria Math" panose="02040503050406030204" pitchFamily="18" charset="0"/>
                                        </a:rPr>
                                        <m:t>8</m:t>
                                      </m:r>
                                    </m:e>
                                    <m:e>
                                      <m:r>
                                        <a:rPr lang="en-US" altLang="zh-CN" b="0" i="1" smtClean="0">
                                          <a:solidFill>
                                            <a:srgbClr val="FF0000"/>
                                          </a:solidFill>
                                          <a:latin typeface="Cambria Math" panose="02040503050406030204" pitchFamily="18" charset="0"/>
                                        </a:rPr>
                                        <m:t>1</m:t>
                                      </m:r>
                                    </m:e>
                                  </m:mr>
                                </m:m>
                              </m:e>
                            </m:mr>
                            <m:mr>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latin typeface="Cambria Math" panose="02040503050406030204" pitchFamily="18" charset="0"/>
                                        </a:rPr>
                                        <m:t>2</m:t>
                                      </m:r>
                                    </m:e>
                                    <m:e>
                                      <m:r>
                                        <a:rPr lang="en-US" altLang="zh-CN" b="0" i="1" smtClean="0">
                                          <a:latin typeface="Cambria Math" panose="02040503050406030204" pitchFamily="18" charset="0"/>
                                        </a:rPr>
                                        <m:t>8</m:t>
                                      </m:r>
                                    </m:e>
                                  </m:mr>
                                  <m:mr>
                                    <m:e>
                                      <m:r>
                                        <a:rPr lang="en-US" altLang="zh-CN" b="0" i="1" smtClean="0">
                                          <a:solidFill>
                                            <a:srgbClr val="FF0000"/>
                                          </a:solidFill>
                                          <a:latin typeface="Cambria Math" panose="02040503050406030204" pitchFamily="18" charset="0"/>
                                        </a:rPr>
                                        <m:t>4</m:t>
                                      </m:r>
                                    </m:e>
                                    <m:e>
                                      <m:r>
                                        <a:rPr lang="en-US" altLang="zh-CN" b="0" i="1" smtClean="0">
                                          <a:solidFill>
                                            <a:srgbClr val="FF0000"/>
                                          </a:solidFill>
                                          <a:latin typeface="Cambria Math" panose="02040503050406030204" pitchFamily="18" charset="0"/>
                                        </a:rPr>
                                        <m:t>1</m:t>
                                      </m:r>
                                    </m:e>
                                  </m:mr>
                                </m:m>
                              </m:e>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latin typeface="Cambria Math" panose="02040503050406030204" pitchFamily="18" charset="0"/>
                                        </a:rPr>
                                        <m:t>0</m:t>
                                      </m:r>
                                    </m:e>
                                    <m:e>
                                      <m:r>
                                        <a:rPr lang="en-US" altLang="zh-CN" b="0" i="1" smtClean="0">
                                          <a:latin typeface="Cambria Math" panose="02040503050406030204" pitchFamily="18" charset="0"/>
                                        </a:rPr>
                                        <m:t>5</m:t>
                                      </m:r>
                                    </m:e>
                                  </m:mr>
                                  <m:mr>
                                    <m:e>
                                      <m:r>
                                        <a:rPr lang="en-US" altLang="zh-CN" b="0" i="1" smtClean="0">
                                          <a:latin typeface="Cambria Math" panose="02040503050406030204" pitchFamily="18" charset="0"/>
                                        </a:rPr>
                                        <m:t>5</m:t>
                                      </m:r>
                                    </m:e>
                                    <m:e>
                                      <m:r>
                                        <a:rPr lang="en-US" altLang="zh-CN" b="0" i="1" smtClean="0">
                                          <a:latin typeface="Cambria Math" panose="02040503050406030204" pitchFamily="18" charset="0"/>
                                        </a:rPr>
                                        <m:t>0</m:t>
                                      </m:r>
                                    </m:e>
                                  </m:mr>
                                </m:m>
                              </m:e>
                            </m:mr>
                          </m:m>
                        </m:e>
                      </m:d>
                    </m:oMath>
                  </m:oMathPara>
                </a14:m>
                <a:endParaRPr lang="zh-CN" altLang="en-US" dirty="0"/>
              </a:p>
            </p:txBody>
          </p:sp>
        </mc:Choice>
        <mc:Fallback xmlns="">
          <p:sp>
            <p:nvSpPr>
              <p:cNvPr id="16" name="文本框 15">
                <a:extLst>
                  <a:ext uri="{FF2B5EF4-FFF2-40B4-BE49-F238E27FC236}">
                    <a16:creationId xmlns:a16="http://schemas.microsoft.com/office/drawing/2014/main" id="{F901AF1F-75AF-A991-58A1-EF33C05682DB}"/>
                  </a:ext>
                </a:extLst>
              </p:cNvPr>
              <p:cNvSpPr txBox="1">
                <a:spLocks noRot="1" noChangeAspect="1" noMove="1" noResize="1" noEditPoints="1" noAdjustHandles="1" noChangeArrowheads="1" noChangeShapeType="1" noTextEdit="1"/>
              </p:cNvSpPr>
              <p:nvPr/>
            </p:nvSpPr>
            <p:spPr>
              <a:xfrm>
                <a:off x="3307080" y="3932115"/>
                <a:ext cx="2011768" cy="1020472"/>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03DC84FE-6AC7-AF12-877A-123FBFB10D4B}"/>
                  </a:ext>
                </a:extLst>
              </p:cNvPr>
              <p:cNvSpPr txBox="1"/>
              <p:nvPr/>
            </p:nvSpPr>
            <p:spPr>
              <a:xfrm>
                <a:off x="3307079" y="5446971"/>
                <a:ext cx="2017091" cy="10204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𝐴</m:t>
                          </m:r>
                        </m:e>
                        <m:sub>
                          <m:r>
                            <a:rPr lang="en-US" altLang="zh-CN" b="0" i="1" smtClean="0">
                              <a:latin typeface="Cambria Math" panose="02040503050406030204" pitchFamily="18" charset="0"/>
                            </a:rPr>
                            <m:t>2</m:t>
                          </m:r>
                        </m:sub>
                      </m:sSub>
                      <m:r>
                        <a:rPr lang="en-US" altLang="zh-CN" b="0" i="0"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m>
                            <m:mPr>
                              <m:mcs>
                                <m:mc>
                                  <m:mcPr>
                                    <m:count m:val="2"/>
                                    <m:mcJc m:val="center"/>
                                  </m:mcPr>
                                </m:mc>
                              </m:mcs>
                              <m:ctrlPr>
                                <a:rPr lang="en-US" altLang="zh-CN" b="0" i="1" smtClean="0">
                                  <a:latin typeface="Cambria Math" panose="02040503050406030204" pitchFamily="18" charset="0"/>
                                </a:rPr>
                              </m:ctrlPr>
                            </m:mPr>
                            <m:mr>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latin typeface="Cambria Math" panose="02040503050406030204" pitchFamily="18" charset="0"/>
                                        </a:rPr>
                                        <m:t>0</m:t>
                                      </m:r>
                                    </m:e>
                                    <m:e>
                                      <m:r>
                                        <a:rPr lang="en-US" altLang="zh-CN" b="0" i="1" smtClean="0">
                                          <a:latin typeface="Cambria Math" panose="02040503050406030204" pitchFamily="18" charset="0"/>
                                        </a:rPr>
                                        <m:t>1</m:t>
                                      </m:r>
                                    </m:e>
                                  </m:mr>
                                  <m:mr>
                                    <m:e>
                                      <m:r>
                                        <a:rPr lang="en-US" altLang="zh-CN" b="0" i="1" smtClean="0">
                                          <a:latin typeface="Cambria Math" panose="02040503050406030204" pitchFamily="18" charset="0"/>
                                        </a:rPr>
                                        <m:t>1</m:t>
                                      </m:r>
                                    </m:e>
                                    <m:e>
                                      <m:r>
                                        <a:rPr lang="en-US" altLang="zh-CN" b="0" i="1" smtClean="0">
                                          <a:latin typeface="Cambria Math" panose="02040503050406030204" pitchFamily="18" charset="0"/>
                                        </a:rPr>
                                        <m:t>0</m:t>
                                      </m:r>
                                    </m:e>
                                  </m:mr>
                                </m:m>
                              </m:e>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solidFill>
                                            <a:srgbClr val="0078BA"/>
                                          </a:solidFill>
                                          <a:latin typeface="Cambria Math" panose="02040503050406030204" pitchFamily="18" charset="0"/>
                                        </a:rPr>
                                        <m:t>3</m:t>
                                      </m:r>
                                    </m:e>
                                    <m:e>
                                      <m:r>
                                        <a:rPr lang="en-US" altLang="zh-CN" b="0" i="1" smtClean="0">
                                          <a:latin typeface="Cambria Math" panose="02040503050406030204" pitchFamily="18" charset="0"/>
                                        </a:rPr>
                                        <m:t>3</m:t>
                                      </m:r>
                                    </m:e>
                                  </m:mr>
                                  <m:mr>
                                    <m:e>
                                      <m:r>
                                        <a:rPr lang="en-US" altLang="zh-CN" b="0" i="1" smtClean="0">
                                          <a:solidFill>
                                            <a:srgbClr val="0078BA"/>
                                          </a:solidFill>
                                          <a:latin typeface="Cambria Math" panose="02040503050406030204" pitchFamily="18" charset="0"/>
                                        </a:rPr>
                                        <m:t>9</m:t>
                                      </m:r>
                                    </m:e>
                                    <m:e>
                                      <m:r>
                                        <a:rPr lang="en-US" altLang="zh-CN" b="0" i="1" smtClean="0">
                                          <a:solidFill>
                                            <a:srgbClr val="0078BA"/>
                                          </a:solidFill>
                                          <a:latin typeface="Cambria Math" panose="02040503050406030204" pitchFamily="18" charset="0"/>
                                        </a:rPr>
                                        <m:t>1</m:t>
                                      </m:r>
                                    </m:e>
                                  </m:mr>
                                </m:m>
                              </m:e>
                            </m:mr>
                            <m:mr>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solidFill>
                                            <a:srgbClr val="0078BA"/>
                                          </a:solidFill>
                                          <a:latin typeface="Cambria Math" panose="02040503050406030204" pitchFamily="18" charset="0"/>
                                        </a:rPr>
                                        <m:t>3</m:t>
                                      </m:r>
                                    </m:e>
                                    <m:e>
                                      <m:r>
                                        <a:rPr lang="en-US" altLang="zh-CN" b="0" i="1" smtClean="0">
                                          <a:solidFill>
                                            <a:srgbClr val="0078BA"/>
                                          </a:solidFill>
                                          <a:latin typeface="Cambria Math" panose="02040503050406030204" pitchFamily="18" charset="0"/>
                                        </a:rPr>
                                        <m:t>9</m:t>
                                      </m:r>
                                    </m:e>
                                  </m:mr>
                                  <m:mr>
                                    <m:e>
                                      <m:r>
                                        <a:rPr lang="en-US" altLang="zh-CN" b="0" i="1" smtClean="0">
                                          <a:latin typeface="Cambria Math" panose="02040503050406030204" pitchFamily="18" charset="0"/>
                                        </a:rPr>
                                        <m:t>3</m:t>
                                      </m:r>
                                    </m:e>
                                    <m:e>
                                      <m:r>
                                        <a:rPr lang="en-US" altLang="zh-CN" b="0" i="1" smtClean="0">
                                          <a:solidFill>
                                            <a:srgbClr val="0078BA"/>
                                          </a:solidFill>
                                          <a:latin typeface="Cambria Math" panose="02040503050406030204" pitchFamily="18" charset="0"/>
                                        </a:rPr>
                                        <m:t>1</m:t>
                                      </m:r>
                                    </m:e>
                                  </m:mr>
                                </m:m>
                              </m:e>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latin typeface="Cambria Math" panose="02040503050406030204" pitchFamily="18" charset="0"/>
                                        </a:rPr>
                                        <m:t>0</m:t>
                                      </m:r>
                                    </m:e>
                                    <m:e>
                                      <m:r>
                                        <a:rPr lang="en-US" altLang="zh-CN" b="0" i="1" smtClean="0">
                                          <a:latin typeface="Cambria Math" panose="02040503050406030204" pitchFamily="18" charset="0"/>
                                        </a:rPr>
                                        <m:t>5</m:t>
                                      </m:r>
                                    </m:e>
                                  </m:mr>
                                  <m:mr>
                                    <m:e>
                                      <m:r>
                                        <a:rPr lang="en-US" altLang="zh-CN" b="0" i="1" smtClean="0">
                                          <a:latin typeface="Cambria Math" panose="02040503050406030204" pitchFamily="18" charset="0"/>
                                        </a:rPr>
                                        <m:t>5</m:t>
                                      </m:r>
                                    </m:e>
                                    <m:e>
                                      <m:r>
                                        <a:rPr lang="en-US" altLang="zh-CN" b="0" i="1" smtClean="0">
                                          <a:latin typeface="Cambria Math" panose="02040503050406030204" pitchFamily="18" charset="0"/>
                                        </a:rPr>
                                        <m:t>0</m:t>
                                      </m:r>
                                    </m:e>
                                  </m:mr>
                                </m:m>
                              </m:e>
                            </m:mr>
                          </m:m>
                        </m:e>
                      </m:d>
                    </m:oMath>
                  </m:oMathPara>
                </a14:m>
                <a:endParaRPr lang="zh-CN" altLang="en-US" dirty="0"/>
              </a:p>
            </p:txBody>
          </p:sp>
        </mc:Choice>
        <mc:Fallback xmlns="">
          <p:sp>
            <p:nvSpPr>
              <p:cNvPr id="18" name="文本框 17">
                <a:extLst>
                  <a:ext uri="{FF2B5EF4-FFF2-40B4-BE49-F238E27FC236}">
                    <a16:creationId xmlns:a16="http://schemas.microsoft.com/office/drawing/2014/main" id="{03DC84FE-6AC7-AF12-877A-123FBFB10D4B}"/>
                  </a:ext>
                </a:extLst>
              </p:cNvPr>
              <p:cNvSpPr txBox="1">
                <a:spLocks noRot="1" noChangeAspect="1" noMove="1" noResize="1" noEditPoints="1" noAdjustHandles="1" noChangeArrowheads="1" noChangeShapeType="1" noTextEdit="1"/>
              </p:cNvSpPr>
              <p:nvPr/>
            </p:nvSpPr>
            <p:spPr>
              <a:xfrm>
                <a:off x="3307079" y="5446971"/>
                <a:ext cx="2017091" cy="1020472"/>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C19E9B54-B193-7DF4-E420-EFFD332D5892}"/>
                  </a:ext>
                </a:extLst>
              </p:cNvPr>
              <p:cNvSpPr txBox="1"/>
              <p:nvPr/>
            </p:nvSpPr>
            <p:spPr>
              <a:xfrm>
                <a:off x="7220712" y="4621787"/>
                <a:ext cx="1908150" cy="10204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i="1" smtClean="0">
                          <a:latin typeface="Cambria Math" panose="02040503050406030204" pitchFamily="18" charset="0"/>
                        </a:rPr>
                        <m:t>A</m:t>
                      </m:r>
                      <m:r>
                        <a:rPr lang="en-US" altLang="zh-CN" b="0" i="0"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m>
                            <m:mPr>
                              <m:mcs>
                                <m:mc>
                                  <m:mcPr>
                                    <m:count m:val="2"/>
                                    <m:mcJc m:val="center"/>
                                  </m:mcPr>
                                </m:mc>
                              </m:mcs>
                              <m:ctrlPr>
                                <a:rPr lang="en-US" altLang="zh-CN" b="0" i="1" smtClean="0">
                                  <a:latin typeface="Cambria Math" panose="02040503050406030204" pitchFamily="18" charset="0"/>
                                </a:rPr>
                              </m:ctrlPr>
                            </m:mPr>
                            <m:mr>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latin typeface="Cambria Math" panose="02040503050406030204" pitchFamily="18" charset="0"/>
                                        </a:rPr>
                                        <m:t>0</m:t>
                                      </m:r>
                                    </m:e>
                                    <m:e>
                                      <m:r>
                                        <a:rPr lang="en-US" altLang="zh-CN" b="0" i="1" smtClean="0">
                                          <a:latin typeface="Cambria Math" panose="02040503050406030204" pitchFamily="18" charset="0"/>
                                        </a:rPr>
                                        <m:t>1</m:t>
                                      </m:r>
                                    </m:e>
                                  </m:mr>
                                  <m:mr>
                                    <m:e>
                                      <m:r>
                                        <a:rPr lang="en-US" altLang="zh-CN" b="0" i="1" smtClean="0">
                                          <a:latin typeface="Cambria Math" panose="02040503050406030204" pitchFamily="18" charset="0"/>
                                        </a:rPr>
                                        <m:t>1</m:t>
                                      </m:r>
                                    </m:e>
                                    <m:e>
                                      <m:r>
                                        <a:rPr lang="en-US" altLang="zh-CN" b="0" i="1" smtClean="0">
                                          <a:latin typeface="Cambria Math" panose="02040503050406030204" pitchFamily="18" charset="0"/>
                                        </a:rPr>
                                        <m:t>0</m:t>
                                      </m:r>
                                    </m:e>
                                  </m:mr>
                                </m:m>
                              </m:e>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latin typeface="Cambria Math" panose="02040503050406030204" pitchFamily="18" charset="0"/>
                                        </a:rPr>
                                        <m:t>2</m:t>
                                      </m:r>
                                    </m:e>
                                    <m:e>
                                      <m:r>
                                        <a:rPr lang="en-US" altLang="zh-CN" b="0" i="1" smtClean="0">
                                          <a:latin typeface="Cambria Math" panose="02040503050406030204" pitchFamily="18" charset="0"/>
                                        </a:rPr>
                                        <m:t>3</m:t>
                                      </m:r>
                                    </m:e>
                                  </m:mr>
                                  <m:mr>
                                    <m:e>
                                      <m:r>
                                        <a:rPr lang="en-US" altLang="zh-CN" b="0" i="1" smtClean="0">
                                          <a:latin typeface="Cambria Math" panose="02040503050406030204" pitchFamily="18" charset="0"/>
                                        </a:rPr>
                                        <m:t>8</m:t>
                                      </m:r>
                                    </m:e>
                                    <m:e>
                                      <m:r>
                                        <a:rPr lang="en-US" altLang="zh-CN" b="0" i="1" smtClean="0">
                                          <a:latin typeface="Cambria Math" panose="02040503050406030204" pitchFamily="18" charset="0"/>
                                        </a:rPr>
                                        <m:t>0</m:t>
                                      </m:r>
                                    </m:e>
                                  </m:mr>
                                </m:m>
                              </m:e>
                            </m:mr>
                            <m:mr>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latin typeface="Cambria Math" panose="02040503050406030204" pitchFamily="18" charset="0"/>
                                        </a:rPr>
                                        <m:t>2</m:t>
                                      </m:r>
                                    </m:e>
                                    <m:e>
                                      <m:r>
                                        <a:rPr lang="en-US" altLang="zh-CN" b="0" i="1" smtClean="0">
                                          <a:latin typeface="Cambria Math" panose="02040503050406030204" pitchFamily="18" charset="0"/>
                                        </a:rPr>
                                        <m:t>8</m:t>
                                      </m:r>
                                    </m:e>
                                  </m:mr>
                                  <m:mr>
                                    <m:e>
                                      <m:r>
                                        <a:rPr lang="en-US" altLang="zh-CN" b="0" i="1" smtClean="0">
                                          <a:latin typeface="Cambria Math" panose="02040503050406030204" pitchFamily="18" charset="0"/>
                                        </a:rPr>
                                        <m:t>3</m:t>
                                      </m:r>
                                    </m:e>
                                    <m:e>
                                      <m:r>
                                        <a:rPr lang="en-US" altLang="zh-CN" b="0" i="1" smtClean="0">
                                          <a:latin typeface="Cambria Math" panose="02040503050406030204" pitchFamily="18" charset="0"/>
                                        </a:rPr>
                                        <m:t>0</m:t>
                                      </m:r>
                                    </m:e>
                                  </m:mr>
                                </m:m>
                              </m:e>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latin typeface="Cambria Math" panose="02040503050406030204" pitchFamily="18" charset="0"/>
                                        </a:rPr>
                                        <m:t>0</m:t>
                                      </m:r>
                                    </m:e>
                                    <m:e>
                                      <m:r>
                                        <a:rPr lang="en-US" altLang="zh-CN" b="0" i="1" smtClean="0">
                                          <a:latin typeface="Cambria Math" panose="02040503050406030204" pitchFamily="18" charset="0"/>
                                        </a:rPr>
                                        <m:t>5</m:t>
                                      </m:r>
                                    </m:e>
                                  </m:mr>
                                  <m:mr>
                                    <m:e>
                                      <m:r>
                                        <a:rPr lang="en-US" altLang="zh-CN" b="0" i="1" smtClean="0">
                                          <a:latin typeface="Cambria Math" panose="02040503050406030204" pitchFamily="18" charset="0"/>
                                        </a:rPr>
                                        <m:t>5</m:t>
                                      </m:r>
                                    </m:e>
                                    <m:e>
                                      <m:r>
                                        <a:rPr lang="en-US" altLang="zh-CN" b="0" i="1" smtClean="0">
                                          <a:latin typeface="Cambria Math" panose="02040503050406030204" pitchFamily="18" charset="0"/>
                                        </a:rPr>
                                        <m:t>0</m:t>
                                      </m:r>
                                    </m:e>
                                  </m:mr>
                                </m:m>
                              </m:e>
                            </m:mr>
                          </m:m>
                        </m:e>
                      </m:d>
                    </m:oMath>
                  </m:oMathPara>
                </a14:m>
                <a:endParaRPr lang="zh-CN" altLang="en-US" dirty="0"/>
              </a:p>
            </p:txBody>
          </p:sp>
        </mc:Choice>
        <mc:Fallback xmlns="">
          <p:sp>
            <p:nvSpPr>
              <p:cNvPr id="19" name="文本框 18">
                <a:extLst>
                  <a:ext uri="{FF2B5EF4-FFF2-40B4-BE49-F238E27FC236}">
                    <a16:creationId xmlns:a16="http://schemas.microsoft.com/office/drawing/2014/main" id="{C19E9B54-B193-7DF4-E420-EFFD332D5892}"/>
                  </a:ext>
                </a:extLst>
              </p:cNvPr>
              <p:cNvSpPr txBox="1">
                <a:spLocks noRot="1" noChangeAspect="1" noMove="1" noResize="1" noEditPoints="1" noAdjustHandles="1" noChangeArrowheads="1" noChangeShapeType="1" noTextEdit="1"/>
              </p:cNvSpPr>
              <p:nvPr/>
            </p:nvSpPr>
            <p:spPr>
              <a:xfrm>
                <a:off x="7220712" y="4621787"/>
                <a:ext cx="1908150" cy="1020472"/>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919D10E4-157E-15C3-46F3-2E8AC9FDF52F}"/>
                  </a:ext>
                </a:extLst>
              </p:cNvPr>
              <p:cNvSpPr txBox="1"/>
              <p:nvPr/>
            </p:nvSpPr>
            <p:spPr>
              <a:xfrm>
                <a:off x="9550821" y="3932115"/>
                <a:ext cx="2011768" cy="10204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𝐴</m:t>
                          </m:r>
                        </m:e>
                        <m:sub>
                          <m:r>
                            <a:rPr lang="en-US" altLang="zh-CN" b="0" i="1" smtClean="0">
                              <a:latin typeface="Cambria Math" panose="02040503050406030204" pitchFamily="18" charset="0"/>
                            </a:rPr>
                            <m:t>1</m:t>
                          </m:r>
                        </m:sub>
                      </m:sSub>
                      <m:r>
                        <a:rPr lang="en-US" altLang="zh-CN" b="0" i="0"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m>
                            <m:mPr>
                              <m:mcs>
                                <m:mc>
                                  <m:mcPr>
                                    <m:count m:val="2"/>
                                    <m:mcJc m:val="center"/>
                                  </m:mcPr>
                                </m:mc>
                              </m:mcs>
                              <m:ctrlPr>
                                <a:rPr lang="en-US" altLang="zh-CN" b="0" i="1" smtClean="0">
                                  <a:solidFill>
                                    <a:schemeClr val="tx1"/>
                                  </a:solidFill>
                                  <a:latin typeface="Cambria Math" panose="02040503050406030204" pitchFamily="18" charset="0"/>
                                </a:rPr>
                              </m:ctrlPr>
                            </m:mPr>
                            <m:mr>
                              <m:e>
                                <m:m>
                                  <m:mPr>
                                    <m:mcs>
                                      <m:mc>
                                        <m:mcPr>
                                          <m:count m:val="2"/>
                                          <m:mcJc m:val="center"/>
                                        </m:mcPr>
                                      </m:mc>
                                    </m:mcs>
                                    <m:ctrlPr>
                                      <a:rPr lang="en-US" altLang="zh-CN" b="0" i="1" smtClean="0">
                                        <a:solidFill>
                                          <a:schemeClr val="tx1"/>
                                        </a:solidFill>
                                        <a:latin typeface="Cambria Math" panose="02040503050406030204" pitchFamily="18" charset="0"/>
                                      </a:rPr>
                                    </m:ctrlPr>
                                  </m:mPr>
                                  <m:mr>
                                    <m:e>
                                      <m:r>
                                        <m:rPr>
                                          <m:brk m:alnAt="7"/>
                                        </m:rPr>
                                        <a:rPr lang="en-US" altLang="zh-CN" b="0" i="1" smtClean="0">
                                          <a:solidFill>
                                            <a:schemeClr val="tx1"/>
                                          </a:solidFill>
                                          <a:latin typeface="Cambria Math" panose="02040503050406030204" pitchFamily="18" charset="0"/>
                                        </a:rPr>
                                        <m:t>0</m:t>
                                      </m:r>
                                    </m:e>
                                    <m:e>
                                      <m:r>
                                        <a:rPr lang="en-US" altLang="zh-CN" b="0" i="1" smtClean="0">
                                          <a:solidFill>
                                            <a:schemeClr val="tx1"/>
                                          </a:solidFill>
                                          <a:latin typeface="Cambria Math" panose="02040503050406030204" pitchFamily="18" charset="0"/>
                                        </a:rPr>
                                        <m:t>1</m:t>
                                      </m:r>
                                    </m:e>
                                  </m:mr>
                                  <m:mr>
                                    <m:e>
                                      <m:r>
                                        <a:rPr lang="en-US" altLang="zh-CN" b="0" i="1" smtClean="0">
                                          <a:solidFill>
                                            <a:schemeClr val="tx1"/>
                                          </a:solidFill>
                                          <a:latin typeface="Cambria Math" panose="02040503050406030204" pitchFamily="18" charset="0"/>
                                        </a:rPr>
                                        <m:t>1</m:t>
                                      </m:r>
                                    </m:e>
                                    <m:e>
                                      <m:r>
                                        <a:rPr lang="en-US" altLang="zh-CN" b="0" i="1" smtClean="0">
                                          <a:solidFill>
                                            <a:schemeClr val="tx1"/>
                                          </a:solidFill>
                                          <a:latin typeface="Cambria Math" panose="02040503050406030204" pitchFamily="18" charset="0"/>
                                        </a:rPr>
                                        <m:t>0</m:t>
                                      </m:r>
                                    </m:e>
                                  </m:mr>
                                </m:m>
                              </m:e>
                              <m:e>
                                <m:m>
                                  <m:mPr>
                                    <m:mcs>
                                      <m:mc>
                                        <m:mcPr>
                                          <m:count m:val="2"/>
                                          <m:mcJc m:val="center"/>
                                        </m:mcPr>
                                      </m:mc>
                                    </m:mcs>
                                    <m:ctrlPr>
                                      <a:rPr lang="en-US" altLang="zh-CN" b="0" i="1" smtClean="0">
                                        <a:solidFill>
                                          <a:schemeClr val="tx1"/>
                                        </a:solidFill>
                                        <a:latin typeface="Cambria Math" panose="02040503050406030204" pitchFamily="18" charset="0"/>
                                      </a:rPr>
                                    </m:ctrlPr>
                                  </m:mPr>
                                  <m:mr>
                                    <m:e>
                                      <m:r>
                                        <m:rPr>
                                          <m:brk m:alnAt="7"/>
                                        </m:rPr>
                                        <a:rPr lang="en-US" altLang="zh-CN" b="0" i="1" smtClean="0">
                                          <a:solidFill>
                                            <a:schemeClr val="tx1"/>
                                          </a:solidFill>
                                          <a:latin typeface="Cambria Math" panose="02040503050406030204" pitchFamily="18" charset="0"/>
                                        </a:rPr>
                                        <m:t>2</m:t>
                                      </m:r>
                                    </m:e>
                                    <m:e>
                                      <m:r>
                                        <a:rPr lang="en-US" altLang="zh-CN" b="0" i="1" smtClean="0">
                                          <a:solidFill>
                                            <a:schemeClr val="tx1"/>
                                          </a:solidFill>
                                          <a:latin typeface="Cambria Math" panose="02040503050406030204" pitchFamily="18" charset="0"/>
                                        </a:rPr>
                                        <m:t>3</m:t>
                                      </m:r>
                                    </m:e>
                                  </m:mr>
                                  <m:mr>
                                    <m:e>
                                      <m:r>
                                        <a:rPr lang="en-US" altLang="zh-CN" b="0" i="1" smtClean="0">
                                          <a:solidFill>
                                            <a:schemeClr val="tx1"/>
                                          </a:solidFill>
                                          <a:latin typeface="Cambria Math" panose="02040503050406030204" pitchFamily="18" charset="0"/>
                                        </a:rPr>
                                        <m:t>8</m:t>
                                      </m:r>
                                    </m:e>
                                    <m:e>
                                      <m:r>
                                        <a:rPr lang="en-US" altLang="zh-CN" b="0" i="1" smtClean="0">
                                          <a:solidFill>
                                            <a:schemeClr val="tx1"/>
                                          </a:solidFill>
                                          <a:latin typeface="Cambria Math" panose="02040503050406030204" pitchFamily="18" charset="0"/>
                                        </a:rPr>
                                        <m:t>0</m:t>
                                      </m:r>
                                    </m:e>
                                  </m:mr>
                                </m:m>
                              </m:e>
                            </m:mr>
                            <m:mr>
                              <m:e>
                                <m:m>
                                  <m:mPr>
                                    <m:mcs>
                                      <m:mc>
                                        <m:mcPr>
                                          <m:count m:val="2"/>
                                          <m:mcJc m:val="center"/>
                                        </m:mcPr>
                                      </m:mc>
                                    </m:mcs>
                                    <m:ctrlPr>
                                      <a:rPr lang="en-US" altLang="zh-CN" b="0" i="1" smtClean="0">
                                        <a:solidFill>
                                          <a:schemeClr val="tx1"/>
                                        </a:solidFill>
                                        <a:latin typeface="Cambria Math" panose="02040503050406030204" pitchFamily="18" charset="0"/>
                                      </a:rPr>
                                    </m:ctrlPr>
                                  </m:mPr>
                                  <m:mr>
                                    <m:e>
                                      <m:r>
                                        <m:rPr>
                                          <m:brk m:alnAt="7"/>
                                        </m:rPr>
                                        <a:rPr lang="en-US" altLang="zh-CN" b="0" i="1" smtClean="0">
                                          <a:solidFill>
                                            <a:schemeClr val="tx1"/>
                                          </a:solidFill>
                                          <a:latin typeface="Cambria Math" panose="02040503050406030204" pitchFamily="18" charset="0"/>
                                        </a:rPr>
                                        <m:t>2</m:t>
                                      </m:r>
                                    </m:e>
                                    <m:e>
                                      <m:r>
                                        <a:rPr lang="en-US" altLang="zh-CN" b="0" i="1" smtClean="0">
                                          <a:solidFill>
                                            <a:schemeClr val="tx1"/>
                                          </a:solidFill>
                                          <a:latin typeface="Cambria Math" panose="02040503050406030204" pitchFamily="18" charset="0"/>
                                        </a:rPr>
                                        <m:t>8</m:t>
                                      </m:r>
                                    </m:e>
                                  </m:mr>
                                  <m:mr>
                                    <m:e>
                                      <m:r>
                                        <a:rPr lang="en-US" altLang="zh-CN" b="0" i="1" smtClean="0">
                                          <a:solidFill>
                                            <a:schemeClr val="tx1"/>
                                          </a:solidFill>
                                          <a:latin typeface="Cambria Math" panose="02040503050406030204" pitchFamily="18" charset="0"/>
                                        </a:rPr>
                                        <m:t>3</m:t>
                                      </m:r>
                                    </m:e>
                                    <m:e>
                                      <m:r>
                                        <a:rPr lang="en-US" altLang="zh-CN" b="0" i="1" smtClean="0">
                                          <a:solidFill>
                                            <a:schemeClr val="tx1"/>
                                          </a:solidFill>
                                          <a:latin typeface="Cambria Math" panose="02040503050406030204" pitchFamily="18" charset="0"/>
                                        </a:rPr>
                                        <m:t>0</m:t>
                                      </m:r>
                                    </m:e>
                                  </m:mr>
                                </m:m>
                              </m:e>
                              <m:e>
                                <m:m>
                                  <m:mPr>
                                    <m:mcs>
                                      <m:mc>
                                        <m:mcPr>
                                          <m:count m:val="2"/>
                                          <m:mcJc m:val="center"/>
                                        </m:mcPr>
                                      </m:mc>
                                    </m:mcs>
                                    <m:ctrlPr>
                                      <a:rPr lang="en-US" altLang="zh-CN" b="0" i="1" smtClean="0">
                                        <a:solidFill>
                                          <a:schemeClr val="tx1"/>
                                        </a:solidFill>
                                        <a:latin typeface="Cambria Math" panose="02040503050406030204" pitchFamily="18" charset="0"/>
                                      </a:rPr>
                                    </m:ctrlPr>
                                  </m:mPr>
                                  <m:mr>
                                    <m:e>
                                      <m:r>
                                        <m:rPr>
                                          <m:brk m:alnAt="7"/>
                                        </m:rPr>
                                        <a:rPr lang="en-US" altLang="zh-CN" b="0" i="1" smtClean="0">
                                          <a:solidFill>
                                            <a:schemeClr val="tx1"/>
                                          </a:solidFill>
                                          <a:latin typeface="Cambria Math" panose="02040503050406030204" pitchFamily="18" charset="0"/>
                                        </a:rPr>
                                        <m:t>0</m:t>
                                      </m:r>
                                    </m:e>
                                    <m:e>
                                      <m:r>
                                        <a:rPr lang="en-US" altLang="zh-CN" b="0" i="1" smtClean="0">
                                          <a:solidFill>
                                            <a:schemeClr val="tx1"/>
                                          </a:solidFill>
                                          <a:latin typeface="Cambria Math" panose="02040503050406030204" pitchFamily="18" charset="0"/>
                                        </a:rPr>
                                        <m:t>5</m:t>
                                      </m:r>
                                    </m:e>
                                  </m:mr>
                                  <m:mr>
                                    <m:e>
                                      <m:r>
                                        <a:rPr lang="en-US" altLang="zh-CN" b="0" i="1" smtClean="0">
                                          <a:solidFill>
                                            <a:schemeClr val="tx1"/>
                                          </a:solidFill>
                                          <a:latin typeface="Cambria Math" panose="02040503050406030204" pitchFamily="18" charset="0"/>
                                        </a:rPr>
                                        <m:t>5</m:t>
                                      </m:r>
                                    </m:e>
                                    <m:e>
                                      <m:r>
                                        <a:rPr lang="en-US" altLang="zh-CN" b="0" i="1" smtClean="0">
                                          <a:solidFill>
                                            <a:schemeClr val="tx1"/>
                                          </a:solidFill>
                                          <a:latin typeface="Cambria Math" panose="02040503050406030204" pitchFamily="18" charset="0"/>
                                        </a:rPr>
                                        <m:t>0</m:t>
                                      </m:r>
                                    </m:e>
                                  </m:mr>
                                </m:m>
                              </m:e>
                            </m:mr>
                          </m:m>
                        </m:e>
                      </m:d>
                    </m:oMath>
                  </m:oMathPara>
                </a14:m>
                <a:endParaRPr lang="zh-CN" altLang="en-US" dirty="0"/>
              </a:p>
            </p:txBody>
          </p:sp>
        </mc:Choice>
        <mc:Fallback xmlns="">
          <p:sp>
            <p:nvSpPr>
              <p:cNvPr id="20" name="文本框 19">
                <a:extLst>
                  <a:ext uri="{FF2B5EF4-FFF2-40B4-BE49-F238E27FC236}">
                    <a16:creationId xmlns:a16="http://schemas.microsoft.com/office/drawing/2014/main" id="{919D10E4-157E-15C3-46F3-2E8AC9FDF52F}"/>
                  </a:ext>
                </a:extLst>
              </p:cNvPr>
              <p:cNvSpPr txBox="1">
                <a:spLocks noRot="1" noChangeAspect="1" noMove="1" noResize="1" noEditPoints="1" noAdjustHandles="1" noChangeArrowheads="1" noChangeShapeType="1" noTextEdit="1"/>
              </p:cNvSpPr>
              <p:nvPr/>
            </p:nvSpPr>
            <p:spPr>
              <a:xfrm>
                <a:off x="9550821" y="3932115"/>
                <a:ext cx="2011768" cy="1020472"/>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762E431D-78C2-2883-DDE9-33AB5E68E2AD}"/>
                  </a:ext>
                </a:extLst>
              </p:cNvPr>
              <p:cNvSpPr txBox="1"/>
              <p:nvPr/>
            </p:nvSpPr>
            <p:spPr>
              <a:xfrm>
                <a:off x="9545498" y="5446971"/>
                <a:ext cx="2017091" cy="10204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𝐴</m:t>
                          </m:r>
                        </m:e>
                        <m:sub>
                          <m:r>
                            <a:rPr lang="en-US" altLang="zh-CN" b="0" i="1" smtClean="0">
                              <a:latin typeface="Cambria Math" panose="02040503050406030204" pitchFamily="18" charset="0"/>
                            </a:rPr>
                            <m:t>2</m:t>
                          </m:r>
                        </m:sub>
                      </m:sSub>
                      <m:r>
                        <a:rPr lang="en-US" altLang="zh-CN" b="0" i="0"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m>
                            <m:mPr>
                              <m:mcs>
                                <m:mc>
                                  <m:mcPr>
                                    <m:count m:val="2"/>
                                    <m:mcJc m:val="center"/>
                                  </m:mcPr>
                                </m:mc>
                              </m:mcs>
                              <m:ctrlPr>
                                <a:rPr lang="en-US" altLang="zh-CN" b="0" i="1" smtClean="0">
                                  <a:latin typeface="Cambria Math" panose="02040503050406030204" pitchFamily="18" charset="0"/>
                                </a:rPr>
                              </m:ctrlPr>
                            </m:mPr>
                            <m:mr>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latin typeface="Cambria Math" panose="02040503050406030204" pitchFamily="18" charset="0"/>
                                        </a:rPr>
                                        <m:t>0</m:t>
                                      </m:r>
                                    </m:e>
                                    <m:e>
                                      <m:r>
                                        <a:rPr lang="en-US" altLang="zh-CN" b="0" i="1" smtClean="0">
                                          <a:solidFill>
                                            <a:schemeClr val="accent2"/>
                                          </a:solidFill>
                                          <a:latin typeface="Cambria Math" panose="02040503050406030204" pitchFamily="18" charset="0"/>
                                        </a:rPr>
                                        <m:t>5</m:t>
                                      </m:r>
                                    </m:e>
                                  </m:mr>
                                  <m:mr>
                                    <m:e>
                                      <m:r>
                                        <a:rPr lang="en-US" altLang="zh-CN" b="0" i="1" smtClean="0">
                                          <a:solidFill>
                                            <a:schemeClr val="accent2"/>
                                          </a:solidFill>
                                          <a:latin typeface="Cambria Math" panose="02040503050406030204" pitchFamily="18" charset="0"/>
                                        </a:rPr>
                                        <m:t>5</m:t>
                                      </m:r>
                                    </m:e>
                                    <m:e>
                                      <m:r>
                                        <a:rPr lang="en-US" altLang="zh-CN" b="0" i="1" smtClean="0">
                                          <a:latin typeface="Cambria Math" panose="02040503050406030204" pitchFamily="18" charset="0"/>
                                        </a:rPr>
                                        <m:t>0</m:t>
                                      </m:r>
                                    </m:e>
                                  </m:mr>
                                </m:m>
                              </m:e>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solidFill>
                                            <a:schemeClr val="accent2"/>
                                          </a:solidFill>
                                          <a:latin typeface="Cambria Math" panose="02040503050406030204" pitchFamily="18" charset="0"/>
                                        </a:rPr>
                                        <m:t>0</m:t>
                                      </m:r>
                                    </m:e>
                                    <m:e>
                                      <m:r>
                                        <a:rPr lang="en-US" altLang="zh-CN" b="0" i="1" smtClean="0">
                                          <a:latin typeface="Cambria Math" panose="02040503050406030204" pitchFamily="18" charset="0"/>
                                        </a:rPr>
                                        <m:t>3</m:t>
                                      </m:r>
                                    </m:e>
                                  </m:mr>
                                  <m:mr>
                                    <m:e>
                                      <m:r>
                                        <a:rPr lang="en-US" altLang="zh-CN" b="0" i="1" smtClean="0">
                                          <a:latin typeface="Cambria Math" panose="02040503050406030204" pitchFamily="18" charset="0"/>
                                        </a:rPr>
                                        <m:t>8</m:t>
                                      </m:r>
                                    </m:e>
                                    <m:e>
                                      <m:r>
                                        <a:rPr lang="en-US" altLang="zh-CN" b="0" i="1" smtClean="0">
                                          <a:solidFill>
                                            <a:schemeClr val="accent2"/>
                                          </a:solidFill>
                                          <a:latin typeface="Cambria Math" panose="02040503050406030204" pitchFamily="18" charset="0"/>
                                        </a:rPr>
                                        <m:t>2</m:t>
                                      </m:r>
                                    </m:e>
                                  </m:mr>
                                </m:m>
                              </m:e>
                            </m:mr>
                            <m:mr>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solidFill>
                                            <a:schemeClr val="accent2"/>
                                          </a:solidFill>
                                          <a:latin typeface="Cambria Math" panose="02040503050406030204" pitchFamily="18" charset="0"/>
                                        </a:rPr>
                                        <m:t>0</m:t>
                                      </m:r>
                                    </m:e>
                                    <m:e>
                                      <m:r>
                                        <a:rPr lang="en-US" altLang="zh-CN" b="0" i="1" smtClean="0">
                                          <a:latin typeface="Cambria Math" panose="02040503050406030204" pitchFamily="18" charset="0"/>
                                        </a:rPr>
                                        <m:t>8</m:t>
                                      </m:r>
                                    </m:e>
                                  </m:mr>
                                  <m:mr>
                                    <m:e>
                                      <m:r>
                                        <a:rPr lang="en-US" altLang="zh-CN" b="0" i="1" smtClean="0">
                                          <a:latin typeface="Cambria Math" panose="02040503050406030204" pitchFamily="18" charset="0"/>
                                        </a:rPr>
                                        <m:t>3</m:t>
                                      </m:r>
                                    </m:e>
                                    <m:e>
                                      <m:r>
                                        <a:rPr lang="en-US" altLang="zh-CN" b="0" i="1" smtClean="0">
                                          <a:solidFill>
                                            <a:schemeClr val="accent2"/>
                                          </a:solidFill>
                                          <a:latin typeface="Cambria Math" panose="02040503050406030204" pitchFamily="18" charset="0"/>
                                        </a:rPr>
                                        <m:t>2</m:t>
                                      </m:r>
                                    </m:e>
                                  </m:mr>
                                </m:m>
                              </m:e>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latin typeface="Cambria Math" panose="02040503050406030204" pitchFamily="18" charset="0"/>
                                        </a:rPr>
                                        <m:t>0</m:t>
                                      </m:r>
                                    </m:e>
                                    <m:e>
                                      <m:r>
                                        <a:rPr lang="en-US" altLang="zh-CN" b="0" i="1" smtClean="0">
                                          <a:solidFill>
                                            <a:schemeClr val="accent2"/>
                                          </a:solidFill>
                                          <a:latin typeface="Cambria Math" panose="02040503050406030204" pitchFamily="18" charset="0"/>
                                        </a:rPr>
                                        <m:t>1</m:t>
                                      </m:r>
                                    </m:e>
                                  </m:mr>
                                  <m:mr>
                                    <m:e>
                                      <m:r>
                                        <a:rPr lang="en-US" altLang="zh-CN" b="0" i="1" smtClean="0">
                                          <a:solidFill>
                                            <a:schemeClr val="accent2"/>
                                          </a:solidFill>
                                          <a:latin typeface="Cambria Math" panose="02040503050406030204" pitchFamily="18" charset="0"/>
                                        </a:rPr>
                                        <m:t>1</m:t>
                                      </m:r>
                                    </m:e>
                                    <m:e>
                                      <m:r>
                                        <a:rPr lang="en-US" altLang="zh-CN" b="0" i="1" smtClean="0">
                                          <a:latin typeface="Cambria Math" panose="02040503050406030204" pitchFamily="18" charset="0"/>
                                        </a:rPr>
                                        <m:t>0</m:t>
                                      </m:r>
                                    </m:e>
                                  </m:mr>
                                </m:m>
                              </m:e>
                            </m:mr>
                          </m:m>
                        </m:e>
                      </m:d>
                    </m:oMath>
                  </m:oMathPara>
                </a14:m>
                <a:endParaRPr lang="zh-CN" altLang="en-US" dirty="0"/>
              </a:p>
            </p:txBody>
          </p:sp>
        </mc:Choice>
        <mc:Fallback xmlns="">
          <p:sp>
            <p:nvSpPr>
              <p:cNvPr id="21" name="文本框 20">
                <a:extLst>
                  <a:ext uri="{FF2B5EF4-FFF2-40B4-BE49-F238E27FC236}">
                    <a16:creationId xmlns:a16="http://schemas.microsoft.com/office/drawing/2014/main" id="{762E431D-78C2-2883-DDE9-33AB5E68E2AD}"/>
                  </a:ext>
                </a:extLst>
              </p:cNvPr>
              <p:cNvSpPr txBox="1">
                <a:spLocks noRot="1" noChangeAspect="1" noMove="1" noResize="1" noEditPoints="1" noAdjustHandles="1" noChangeArrowheads="1" noChangeShapeType="1" noTextEdit="1"/>
              </p:cNvSpPr>
              <p:nvPr/>
            </p:nvSpPr>
            <p:spPr>
              <a:xfrm>
                <a:off x="9545498" y="5446971"/>
                <a:ext cx="2017091" cy="1020472"/>
              </a:xfrm>
              <a:prstGeom prst="rect">
                <a:avLst/>
              </a:prstGeom>
              <a:blipFill>
                <a:blip r:embed="rId12"/>
                <a:stretch>
                  <a:fillRect/>
                </a:stretch>
              </a:blipFill>
            </p:spPr>
            <p:txBody>
              <a:bodyPr/>
              <a:lstStyle/>
              <a:p>
                <a:r>
                  <a:rPr lang="zh-CN" altLang="en-US">
                    <a:noFill/>
                  </a:rPr>
                  <a:t> </a:t>
                </a:r>
              </a:p>
            </p:txBody>
          </p:sp>
        </mc:Fallback>
      </mc:AlternateContent>
      <p:pic>
        <p:nvPicPr>
          <p:cNvPr id="22" name="图片 21">
            <a:extLst>
              <a:ext uri="{FF2B5EF4-FFF2-40B4-BE49-F238E27FC236}">
                <a16:creationId xmlns:a16="http://schemas.microsoft.com/office/drawing/2014/main" id="{923B65A5-7D0D-6B06-0EB0-54FAEEBD7024}"/>
              </a:ext>
            </a:extLst>
          </p:cNvPr>
          <p:cNvPicPr>
            <a:picLocks noChangeAspect="1"/>
          </p:cNvPicPr>
          <p:nvPr/>
        </p:nvPicPr>
        <p:blipFill rotWithShape="1">
          <a:blip r:embed="rId5"/>
          <a:srcRect l="53201"/>
          <a:stretch/>
        </p:blipFill>
        <p:spPr>
          <a:xfrm>
            <a:off x="1221156" y="1413867"/>
            <a:ext cx="1084325" cy="992479"/>
          </a:xfrm>
          <a:prstGeom prst="rect">
            <a:avLst/>
          </a:prstGeom>
        </p:spPr>
      </p:pic>
      <p:pic>
        <p:nvPicPr>
          <p:cNvPr id="23" name="图片 22">
            <a:extLst>
              <a:ext uri="{FF2B5EF4-FFF2-40B4-BE49-F238E27FC236}">
                <a16:creationId xmlns:a16="http://schemas.microsoft.com/office/drawing/2014/main" id="{A282E8C4-E835-927D-1B64-CDD42546A625}"/>
              </a:ext>
            </a:extLst>
          </p:cNvPr>
          <p:cNvPicPr>
            <a:picLocks noChangeAspect="1"/>
          </p:cNvPicPr>
          <p:nvPr/>
        </p:nvPicPr>
        <p:blipFill rotWithShape="1">
          <a:blip r:embed="rId5"/>
          <a:srcRect l="53201"/>
          <a:stretch/>
        </p:blipFill>
        <p:spPr>
          <a:xfrm>
            <a:off x="1221155" y="2595546"/>
            <a:ext cx="1084325" cy="992479"/>
          </a:xfrm>
          <a:prstGeom prst="rect">
            <a:avLst/>
          </a:prstGeom>
        </p:spPr>
      </p:pic>
      <p:sp>
        <p:nvSpPr>
          <p:cNvPr id="24" name="十字形 23">
            <a:extLst>
              <a:ext uri="{FF2B5EF4-FFF2-40B4-BE49-F238E27FC236}">
                <a16:creationId xmlns:a16="http://schemas.microsoft.com/office/drawing/2014/main" id="{F0A6CF85-851A-BD08-83C9-A41DDE6E6658}"/>
              </a:ext>
            </a:extLst>
          </p:cNvPr>
          <p:cNvSpPr/>
          <p:nvPr/>
        </p:nvSpPr>
        <p:spPr>
          <a:xfrm>
            <a:off x="2627064" y="1786107"/>
            <a:ext cx="420624" cy="402247"/>
          </a:xfrm>
          <a:prstGeom prst="plus">
            <a:avLst>
              <a:gd name="adj" fmla="val 4318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十字形 24">
            <a:extLst>
              <a:ext uri="{FF2B5EF4-FFF2-40B4-BE49-F238E27FC236}">
                <a16:creationId xmlns:a16="http://schemas.microsoft.com/office/drawing/2014/main" id="{DD0444DA-63D7-E9CC-BF68-2988AC63C3AE}"/>
              </a:ext>
            </a:extLst>
          </p:cNvPr>
          <p:cNvSpPr/>
          <p:nvPr/>
        </p:nvSpPr>
        <p:spPr>
          <a:xfrm>
            <a:off x="2627064" y="2925885"/>
            <a:ext cx="420624" cy="402247"/>
          </a:xfrm>
          <a:prstGeom prst="plus">
            <a:avLst>
              <a:gd name="adj" fmla="val 4318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查看源图像">
            <a:extLst>
              <a:ext uri="{FF2B5EF4-FFF2-40B4-BE49-F238E27FC236}">
                <a16:creationId xmlns:a16="http://schemas.microsoft.com/office/drawing/2014/main" id="{DFA0C796-69F3-2A43-790A-F105A97CF28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76879" b="77890"/>
          <a:stretch/>
        </p:blipFill>
        <p:spPr bwMode="auto">
          <a:xfrm>
            <a:off x="3448940" y="1563206"/>
            <a:ext cx="886798" cy="8480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查看源图像">
            <a:extLst>
              <a:ext uri="{FF2B5EF4-FFF2-40B4-BE49-F238E27FC236}">
                <a16:creationId xmlns:a16="http://schemas.microsoft.com/office/drawing/2014/main" id="{A4FD0711-3C24-C443-9465-8534718C93D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77890" r="76880"/>
          <a:stretch/>
        </p:blipFill>
        <p:spPr bwMode="auto">
          <a:xfrm>
            <a:off x="3448940" y="2739973"/>
            <a:ext cx="886798" cy="84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793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400" dirty="0">
                <a:latin typeface="Times New Roman" panose="02020603050405020304" charset="0"/>
                <a:cs typeface="Times New Roman" panose="02020603050405020304" charset="0"/>
              </a:rPr>
              <a:t>Disturbing Graph Contrastive Learning | </a:t>
            </a:r>
            <a:r>
              <a:rPr lang="en-US" altLang="zh-CN" dirty="0">
                <a:latin typeface="Times New Roman" panose="02020603050405020304" charset="0"/>
                <a:cs typeface="Times New Roman" panose="02020603050405020304" charset="0"/>
              </a:rPr>
              <a:t>How to construct graph disturbance </a:t>
            </a:r>
            <a:endParaRPr lang="en-US" altLang="zh-CN" dirty="0">
              <a:latin typeface="Times New Roman" panose="02020603050405020304" pitchFamily="18" charset="0"/>
              <a:cs typeface="Times New Roman" panose="02020603050405020304" pitchFamily="18" charset="0"/>
            </a:endParaRPr>
          </a:p>
        </p:txBody>
      </p:sp>
      <p:pic>
        <p:nvPicPr>
          <p:cNvPr id="32" name="图片 31">
            <a:extLst>
              <a:ext uri="{FF2B5EF4-FFF2-40B4-BE49-F238E27FC236}">
                <a16:creationId xmlns:a16="http://schemas.microsoft.com/office/drawing/2014/main" id="{7960CFCB-3B35-AE35-D8B0-41273964C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479" y="2697044"/>
            <a:ext cx="755689" cy="1225613"/>
          </a:xfrm>
          <a:prstGeom prst="rect">
            <a:avLst/>
          </a:prstGeom>
        </p:spPr>
      </p:pic>
      <p:pic>
        <p:nvPicPr>
          <p:cNvPr id="33" name="图片 32">
            <a:extLst>
              <a:ext uri="{FF2B5EF4-FFF2-40B4-BE49-F238E27FC236}">
                <a16:creationId xmlns:a16="http://schemas.microsoft.com/office/drawing/2014/main" id="{6E46EDBC-034C-726D-1F95-E8AD042F8840}"/>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6308254" y="2697044"/>
            <a:ext cx="755689" cy="1225613"/>
          </a:xfrm>
          <a:prstGeom prst="rect">
            <a:avLst/>
          </a:prstGeom>
        </p:spPr>
      </p:pic>
      <p:pic>
        <p:nvPicPr>
          <p:cNvPr id="1030" name="Picture 6">
            <a:extLst>
              <a:ext uri="{FF2B5EF4-FFF2-40B4-BE49-F238E27FC236}">
                <a16:creationId xmlns:a16="http://schemas.microsoft.com/office/drawing/2014/main" id="{29B04897-461E-9A55-B56F-17B368F2D95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517" b="19194"/>
          <a:stretch/>
        </p:blipFill>
        <p:spPr bwMode="auto">
          <a:xfrm>
            <a:off x="9733860" y="2662913"/>
            <a:ext cx="1380937" cy="1293877"/>
          </a:xfrm>
          <a:prstGeom prst="rect">
            <a:avLst/>
          </a:prstGeom>
          <a:noFill/>
          <a:extLst>
            <a:ext uri="{909E8E84-426E-40DD-AFC4-6F175D3DCCD1}">
              <a14:hiddenFill xmlns:a14="http://schemas.microsoft.com/office/drawing/2010/main">
                <a:solidFill>
                  <a:srgbClr val="FFFFFF"/>
                </a:solidFill>
              </a14:hiddenFill>
            </a:ext>
          </a:extLst>
        </p:spPr>
      </p:pic>
      <p:sp>
        <p:nvSpPr>
          <p:cNvPr id="36" name="箭头: 下 35">
            <a:extLst>
              <a:ext uri="{FF2B5EF4-FFF2-40B4-BE49-F238E27FC236}">
                <a16:creationId xmlns:a16="http://schemas.microsoft.com/office/drawing/2014/main" id="{7E46AD39-69BC-973A-19A5-E5E8503D455C}"/>
              </a:ext>
            </a:extLst>
          </p:cNvPr>
          <p:cNvSpPr/>
          <p:nvPr/>
        </p:nvSpPr>
        <p:spPr>
          <a:xfrm rot="5400000">
            <a:off x="6616423" y="808506"/>
            <a:ext cx="167684" cy="7411211"/>
          </a:xfrm>
          <a:prstGeom prst="downArrow">
            <a:avLst/>
          </a:prstGeom>
          <a:solidFill>
            <a:srgbClr val="007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BB3042F5-823E-4E3C-4D04-0AD35E95BF56}"/>
              </a:ext>
            </a:extLst>
          </p:cNvPr>
          <p:cNvSpPr txBox="1"/>
          <p:nvPr/>
        </p:nvSpPr>
        <p:spPr>
          <a:xfrm>
            <a:off x="6171330" y="4597954"/>
            <a:ext cx="855182"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Loss</a:t>
            </a:r>
            <a:endParaRPr lang="zh-CN" altLang="en-US" dirty="0">
              <a:latin typeface="Times New Roman" panose="02020603050405020304" pitchFamily="18" charset="0"/>
              <a:cs typeface="Times New Roman" panose="02020603050405020304" pitchFamily="18" charset="0"/>
            </a:endParaRPr>
          </a:p>
        </p:txBody>
      </p:sp>
      <p:sp>
        <p:nvSpPr>
          <p:cNvPr id="38" name="AutoShape 8" descr="查看源图像">
            <a:extLst>
              <a:ext uri="{FF2B5EF4-FFF2-40B4-BE49-F238E27FC236}">
                <a16:creationId xmlns:a16="http://schemas.microsoft.com/office/drawing/2014/main" id="{428D493F-1028-4A3E-7EEC-EE3015448867}"/>
              </a:ext>
            </a:extLst>
          </p:cNvPr>
          <p:cNvSpPr>
            <a:spLocks noChangeAspect="1" noChangeArrowheads="1"/>
          </p:cNvSpPr>
          <p:nvPr/>
        </p:nvSpPr>
        <p:spPr bwMode="auto">
          <a:xfrm>
            <a:off x="6830569" y="329488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nvGrpSpPr>
          <p:cNvPr id="39" name="组合 38">
            <a:extLst>
              <a:ext uri="{FF2B5EF4-FFF2-40B4-BE49-F238E27FC236}">
                <a16:creationId xmlns:a16="http://schemas.microsoft.com/office/drawing/2014/main" id="{182E7A7B-4091-4CC5-94AC-AD44B60CA2D6}"/>
              </a:ext>
            </a:extLst>
          </p:cNvPr>
          <p:cNvGrpSpPr/>
          <p:nvPr/>
        </p:nvGrpSpPr>
        <p:grpSpPr>
          <a:xfrm rot="5400000">
            <a:off x="4308632" y="2347289"/>
            <a:ext cx="1058500" cy="1921610"/>
            <a:chOff x="2918898" y="5295656"/>
            <a:chExt cx="789969" cy="1187151"/>
          </a:xfrm>
        </p:grpSpPr>
        <p:sp>
          <p:nvSpPr>
            <p:cNvPr id="40" name="等腰三角形 39">
              <a:extLst>
                <a:ext uri="{FF2B5EF4-FFF2-40B4-BE49-F238E27FC236}">
                  <a16:creationId xmlns:a16="http://schemas.microsoft.com/office/drawing/2014/main" id="{DD71A7B7-BAAF-3F9B-2E19-2067CC6B4B1E}"/>
                </a:ext>
              </a:extLst>
            </p:cNvPr>
            <p:cNvSpPr/>
            <p:nvPr/>
          </p:nvSpPr>
          <p:spPr>
            <a:xfrm>
              <a:off x="2930203" y="5759990"/>
              <a:ext cx="778664" cy="722817"/>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a:extLst>
                <a:ext uri="{FF2B5EF4-FFF2-40B4-BE49-F238E27FC236}">
                  <a16:creationId xmlns:a16="http://schemas.microsoft.com/office/drawing/2014/main" id="{68A1921D-1EDF-0623-8FDB-02262FCA7281}"/>
                </a:ext>
              </a:extLst>
            </p:cNvPr>
            <p:cNvSpPr/>
            <p:nvPr/>
          </p:nvSpPr>
          <p:spPr>
            <a:xfrm flipH="1" flipV="1">
              <a:off x="2918898" y="5295656"/>
              <a:ext cx="778664" cy="722817"/>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a:extLst>
              <a:ext uri="{FF2B5EF4-FFF2-40B4-BE49-F238E27FC236}">
                <a16:creationId xmlns:a16="http://schemas.microsoft.com/office/drawing/2014/main" id="{8E92685D-80A6-8337-7662-39FC2E9ADF9F}"/>
              </a:ext>
            </a:extLst>
          </p:cNvPr>
          <p:cNvSpPr txBox="1"/>
          <p:nvPr/>
        </p:nvSpPr>
        <p:spPr>
          <a:xfrm>
            <a:off x="3842480" y="3108379"/>
            <a:ext cx="2155473"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Generative Network</a:t>
            </a:r>
            <a:endParaRPr lang="zh-CN" altLang="en-US" dirty="0">
              <a:latin typeface="Times New Roman" panose="02020603050405020304" pitchFamily="18" charset="0"/>
              <a:cs typeface="Times New Roman" panose="02020603050405020304" pitchFamily="18" charset="0"/>
            </a:endParaRPr>
          </a:p>
        </p:txBody>
      </p:sp>
      <p:grpSp>
        <p:nvGrpSpPr>
          <p:cNvPr id="61" name="组合 60">
            <a:extLst>
              <a:ext uri="{FF2B5EF4-FFF2-40B4-BE49-F238E27FC236}">
                <a16:creationId xmlns:a16="http://schemas.microsoft.com/office/drawing/2014/main" id="{F8B0BAEA-0498-05FA-8DCD-F196A5BB60A3}"/>
              </a:ext>
            </a:extLst>
          </p:cNvPr>
          <p:cNvGrpSpPr/>
          <p:nvPr/>
        </p:nvGrpSpPr>
        <p:grpSpPr>
          <a:xfrm>
            <a:off x="7629014" y="2887496"/>
            <a:ext cx="1417320" cy="916776"/>
            <a:chOff x="7629014" y="2887496"/>
            <a:chExt cx="1417320" cy="916776"/>
          </a:xfrm>
        </p:grpSpPr>
        <p:sp>
          <p:nvSpPr>
            <p:cNvPr id="43" name="梯形 42">
              <a:extLst>
                <a:ext uri="{FF2B5EF4-FFF2-40B4-BE49-F238E27FC236}">
                  <a16:creationId xmlns:a16="http://schemas.microsoft.com/office/drawing/2014/main" id="{2ACA35E6-83EF-8C2C-0F5A-AD201CE3670A}"/>
                </a:ext>
              </a:extLst>
            </p:cNvPr>
            <p:cNvSpPr/>
            <p:nvPr/>
          </p:nvSpPr>
          <p:spPr>
            <a:xfrm rot="16200000" flipV="1">
              <a:off x="7879286" y="2637224"/>
              <a:ext cx="916776" cy="1417320"/>
            </a:xfrm>
            <a:prstGeom prst="trapezoi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文本框 33">
              <a:extLst>
                <a:ext uri="{FF2B5EF4-FFF2-40B4-BE49-F238E27FC236}">
                  <a16:creationId xmlns:a16="http://schemas.microsoft.com/office/drawing/2014/main" id="{391ACEE2-91F5-DD71-8961-7354DF147049}"/>
                </a:ext>
              </a:extLst>
            </p:cNvPr>
            <p:cNvSpPr txBox="1"/>
            <p:nvPr/>
          </p:nvSpPr>
          <p:spPr>
            <a:xfrm>
              <a:off x="7953895" y="3161217"/>
              <a:ext cx="855182"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MLP</a:t>
              </a:r>
              <a:endParaRPr lang="zh-CN" altLang="en-US" dirty="0">
                <a:latin typeface="Times New Roman" panose="02020603050405020304" pitchFamily="18" charset="0"/>
                <a:cs typeface="Times New Roman" panose="02020603050405020304" pitchFamily="18" charset="0"/>
              </a:endParaRPr>
            </a:p>
          </p:txBody>
        </p:sp>
      </p:grpSp>
      <p:sp>
        <p:nvSpPr>
          <p:cNvPr id="57" name="文本框 56">
            <a:extLst>
              <a:ext uri="{FF2B5EF4-FFF2-40B4-BE49-F238E27FC236}">
                <a16:creationId xmlns:a16="http://schemas.microsoft.com/office/drawing/2014/main" id="{82331022-3E0E-9F7C-2C93-9686C46C1DB1}"/>
              </a:ext>
            </a:extLst>
          </p:cNvPr>
          <p:cNvSpPr txBox="1"/>
          <p:nvPr/>
        </p:nvSpPr>
        <p:spPr>
          <a:xfrm>
            <a:off x="797719" y="3022717"/>
            <a:ext cx="1617717" cy="646331"/>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Graph Feature</a:t>
            </a:r>
          </a:p>
          <a:p>
            <a:pPr algn="ctr"/>
            <a:r>
              <a:rPr lang="en-US" altLang="zh-CN" dirty="0">
                <a:latin typeface="Times New Roman" panose="02020603050405020304" pitchFamily="18" charset="0"/>
                <a:cs typeface="Times New Roman" panose="02020603050405020304" pitchFamily="18" charset="0"/>
              </a:rPr>
              <a:t>63 × 512</a:t>
            </a:r>
          </a:p>
        </p:txBody>
      </p:sp>
      <p:sp>
        <p:nvSpPr>
          <p:cNvPr id="59" name="文本框 58">
            <a:extLst>
              <a:ext uri="{FF2B5EF4-FFF2-40B4-BE49-F238E27FC236}">
                <a16:creationId xmlns:a16="http://schemas.microsoft.com/office/drawing/2014/main" id="{2FB4E5C2-0DD8-C142-AFFD-883D78C728E8}"/>
              </a:ext>
            </a:extLst>
          </p:cNvPr>
          <p:cNvSpPr txBox="1"/>
          <p:nvPr/>
        </p:nvSpPr>
        <p:spPr>
          <a:xfrm>
            <a:off x="4119573" y="2113050"/>
            <a:ext cx="1517805" cy="369332"/>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Disturbance</a:t>
            </a:r>
            <a:endParaRPr lang="zh-CN" altLang="en-US" b="1" dirty="0"/>
          </a:p>
        </p:txBody>
      </p:sp>
      <p:sp>
        <p:nvSpPr>
          <p:cNvPr id="60" name="文本框 59">
            <a:extLst>
              <a:ext uri="{FF2B5EF4-FFF2-40B4-BE49-F238E27FC236}">
                <a16:creationId xmlns:a16="http://schemas.microsoft.com/office/drawing/2014/main" id="{531CBBBE-C13D-BD11-8577-1913939427CF}"/>
              </a:ext>
            </a:extLst>
          </p:cNvPr>
          <p:cNvSpPr txBox="1"/>
          <p:nvPr/>
        </p:nvSpPr>
        <p:spPr>
          <a:xfrm>
            <a:off x="5047082" y="5752068"/>
            <a:ext cx="6410350" cy="369332"/>
          </a:xfrm>
          <a:prstGeom prst="rect">
            <a:avLst/>
          </a:prstGeom>
          <a:noFill/>
        </p:spPr>
        <p:txBody>
          <a:bodyPr wrap="square" rtlCol="0">
            <a:spAutoFit/>
          </a:bodyPr>
          <a:lstStyle/>
          <a:p>
            <a:r>
              <a:rPr lang="en-US" altLang="zh-CN" i="1" dirty="0">
                <a:latin typeface="Times New Roman" panose="02020603050405020304" pitchFamily="18" charset="0"/>
                <a:cs typeface="Times New Roman" panose="02020603050405020304" pitchFamily="18" charset="0"/>
              </a:rPr>
              <a:t>Make sure the disturbance </a:t>
            </a:r>
            <a:r>
              <a:rPr lang="en-US" altLang="zh-CN" i="1" u="sng" dirty="0">
                <a:latin typeface="Times New Roman" panose="02020603050405020304" pitchFamily="18" charset="0"/>
                <a:cs typeface="Times New Roman" panose="02020603050405020304" pitchFamily="18" charset="0"/>
              </a:rPr>
              <a:t>would not change</a:t>
            </a:r>
            <a:r>
              <a:rPr lang="en-US" altLang="zh-CN" i="1" dirty="0">
                <a:latin typeface="Times New Roman" panose="02020603050405020304" pitchFamily="18" charset="0"/>
                <a:cs typeface="Times New Roman" panose="02020603050405020304" pitchFamily="18" charset="0"/>
              </a:rPr>
              <a:t> the </a:t>
            </a:r>
            <a:r>
              <a:rPr lang="en-US" altLang="zh-CN" i="1" dirty="0">
                <a:solidFill>
                  <a:srgbClr val="FF0000"/>
                </a:solidFill>
                <a:latin typeface="Times New Roman" panose="02020603050405020304" pitchFamily="18" charset="0"/>
                <a:cs typeface="Times New Roman" panose="02020603050405020304" pitchFamily="18" charset="0"/>
              </a:rPr>
              <a:t>pose</a:t>
            </a:r>
            <a:r>
              <a:rPr lang="en-US" altLang="zh-CN" i="1" dirty="0">
                <a:latin typeface="Times New Roman" panose="02020603050405020304" pitchFamily="18" charset="0"/>
                <a:cs typeface="Times New Roman" panose="02020603050405020304" pitchFamily="18" charset="0"/>
              </a:rPr>
              <a:t> information!</a:t>
            </a:r>
            <a:endParaRPr lang="zh-CN" alt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5694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26691" y="108722"/>
            <a:ext cx="11194707" cy="593884"/>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400" dirty="0">
                <a:latin typeface="Times New Roman" panose="02020603050405020304" charset="0"/>
                <a:cs typeface="Times New Roman" panose="02020603050405020304" charset="0"/>
              </a:rPr>
              <a:t>Disturbing Graph Contrastive Learning |  Similarity Distinguish</a:t>
            </a:r>
          </a:p>
        </p:txBody>
      </p:sp>
      <p:pic>
        <p:nvPicPr>
          <p:cNvPr id="3" name="图片 2">
            <a:extLst>
              <a:ext uri="{FF2B5EF4-FFF2-40B4-BE49-F238E27FC236}">
                <a16:creationId xmlns:a16="http://schemas.microsoft.com/office/drawing/2014/main" id="{5BF46B9E-C616-616E-BE6E-FB51C33BA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40" y="975318"/>
            <a:ext cx="3927849" cy="5536947"/>
          </a:xfrm>
          <a:prstGeom prst="rect">
            <a:avLst/>
          </a:prstGeom>
        </p:spPr>
      </p:pic>
      <p:grpSp>
        <p:nvGrpSpPr>
          <p:cNvPr id="27" name="组合 26">
            <a:extLst>
              <a:ext uri="{FF2B5EF4-FFF2-40B4-BE49-F238E27FC236}">
                <a16:creationId xmlns:a16="http://schemas.microsoft.com/office/drawing/2014/main" id="{6C25A28B-0A4E-3015-C471-952FB3039419}"/>
              </a:ext>
            </a:extLst>
          </p:cNvPr>
          <p:cNvGrpSpPr/>
          <p:nvPr/>
        </p:nvGrpSpPr>
        <p:grpSpPr>
          <a:xfrm>
            <a:off x="4818697" y="1831770"/>
            <a:ext cx="7232299" cy="4100654"/>
            <a:chOff x="3588829" y="2211246"/>
            <a:chExt cx="7232299" cy="4100654"/>
          </a:xfrm>
        </p:grpSpPr>
        <p:sp>
          <p:nvSpPr>
            <p:cNvPr id="4" name="矩形: 圆角 3">
              <a:extLst>
                <a:ext uri="{FF2B5EF4-FFF2-40B4-BE49-F238E27FC236}">
                  <a16:creationId xmlns:a16="http://schemas.microsoft.com/office/drawing/2014/main" id="{8A1E2765-7A57-01B8-80D2-20CC0C99F0B0}"/>
                </a:ext>
              </a:extLst>
            </p:cNvPr>
            <p:cNvSpPr/>
            <p:nvPr/>
          </p:nvSpPr>
          <p:spPr>
            <a:xfrm>
              <a:off x="3588829" y="2211246"/>
              <a:ext cx="7189350" cy="4100654"/>
            </a:xfrm>
            <a:prstGeom prst="roundRect">
              <a:avLst/>
            </a:prstGeom>
            <a:solidFill>
              <a:schemeClr val="accent6">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6" name="矩形: 圆角 5">
              <a:extLst>
                <a:ext uri="{FF2B5EF4-FFF2-40B4-BE49-F238E27FC236}">
                  <a16:creationId xmlns:a16="http://schemas.microsoft.com/office/drawing/2014/main" id="{7A499522-1584-B6DD-BCE5-D4147DBC3B34}"/>
                </a:ext>
              </a:extLst>
            </p:cNvPr>
            <p:cNvSpPr/>
            <p:nvPr/>
          </p:nvSpPr>
          <p:spPr>
            <a:xfrm>
              <a:off x="3983150" y="2445882"/>
              <a:ext cx="1687068" cy="3628654"/>
            </a:xfrm>
            <a:prstGeom prst="roundRect">
              <a:avLst/>
            </a:prstGeom>
            <a:solidFill>
              <a:schemeClr val="accent4">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7" name="矩形: 圆角 6">
              <a:extLst>
                <a:ext uri="{FF2B5EF4-FFF2-40B4-BE49-F238E27FC236}">
                  <a16:creationId xmlns:a16="http://schemas.microsoft.com/office/drawing/2014/main" id="{AF777321-B576-E00F-1387-62DFFE828EA9}"/>
                </a:ext>
              </a:extLst>
            </p:cNvPr>
            <p:cNvSpPr/>
            <p:nvPr/>
          </p:nvSpPr>
          <p:spPr>
            <a:xfrm>
              <a:off x="8280475" y="2283853"/>
              <a:ext cx="2155805" cy="3977305"/>
            </a:xfrm>
            <a:prstGeom prst="roundRect">
              <a:avLst/>
            </a:prstGeom>
            <a:solidFill>
              <a:schemeClr val="accent4">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8" name="文本框 7">
              <a:extLst>
                <a:ext uri="{FF2B5EF4-FFF2-40B4-BE49-F238E27FC236}">
                  <a16:creationId xmlns:a16="http://schemas.microsoft.com/office/drawing/2014/main" id="{8928ACE2-9C44-7703-9E26-3043A106BD17}"/>
                </a:ext>
              </a:extLst>
            </p:cNvPr>
            <p:cNvSpPr txBox="1"/>
            <p:nvPr/>
          </p:nvSpPr>
          <p:spPr>
            <a:xfrm>
              <a:off x="6113683" y="3826617"/>
              <a:ext cx="1799270" cy="830997"/>
            </a:xfrm>
            <a:prstGeom prst="rect">
              <a:avLst/>
            </a:prstGeom>
            <a:noFill/>
          </p:spPr>
          <p:txBody>
            <a:bodyPr wrap="square" rtlCol="0">
              <a:spAutoFit/>
            </a:bodyPr>
            <a:lstStyle/>
            <a:p>
              <a:pPr algn="ctr"/>
              <a:r>
                <a:rPr lang="en-US" altLang="zh-CN" sz="2400" b="1" dirty="0">
                  <a:latin typeface="Times New Roman" panose="02020603050405020304" pitchFamily="18" charset="0"/>
                  <a:cs typeface="Times New Roman" panose="02020603050405020304" pitchFamily="18" charset="0"/>
                </a:rPr>
                <a:t>Similarity Distinguish</a:t>
              </a:r>
            </a:p>
          </p:txBody>
        </p:sp>
        <p:sp>
          <p:nvSpPr>
            <p:cNvPr id="10" name="文本框 9">
              <a:extLst>
                <a:ext uri="{FF2B5EF4-FFF2-40B4-BE49-F238E27FC236}">
                  <a16:creationId xmlns:a16="http://schemas.microsoft.com/office/drawing/2014/main" id="{B780E55C-BA6D-9057-245E-101A52C46C0B}"/>
                </a:ext>
              </a:extLst>
            </p:cNvPr>
            <p:cNvSpPr txBox="1"/>
            <p:nvPr/>
          </p:nvSpPr>
          <p:spPr>
            <a:xfrm>
              <a:off x="3987597" y="3815158"/>
              <a:ext cx="1617717" cy="369332"/>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Prediction</a:t>
              </a:r>
            </a:p>
          </p:txBody>
        </p:sp>
        <p:sp>
          <p:nvSpPr>
            <p:cNvPr id="11" name="文本框 10">
              <a:extLst>
                <a:ext uri="{FF2B5EF4-FFF2-40B4-BE49-F238E27FC236}">
                  <a16:creationId xmlns:a16="http://schemas.microsoft.com/office/drawing/2014/main" id="{EB48BAFE-402E-2100-4575-15AD006EBECA}"/>
                </a:ext>
              </a:extLst>
            </p:cNvPr>
            <p:cNvSpPr txBox="1"/>
            <p:nvPr/>
          </p:nvSpPr>
          <p:spPr>
            <a:xfrm>
              <a:off x="3765382" y="5596934"/>
              <a:ext cx="2106094" cy="369332"/>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From the same batch</a:t>
              </a:r>
            </a:p>
          </p:txBody>
        </p:sp>
        <p:sp>
          <p:nvSpPr>
            <p:cNvPr id="12" name="文本框 11">
              <a:extLst>
                <a:ext uri="{FF2B5EF4-FFF2-40B4-BE49-F238E27FC236}">
                  <a16:creationId xmlns:a16="http://schemas.microsoft.com/office/drawing/2014/main" id="{FD997475-4C2C-41B8-1364-30F8ECDF7386}"/>
                </a:ext>
              </a:extLst>
            </p:cNvPr>
            <p:cNvSpPr txBox="1"/>
            <p:nvPr/>
          </p:nvSpPr>
          <p:spPr>
            <a:xfrm>
              <a:off x="8330186" y="5814157"/>
              <a:ext cx="2106094" cy="369332"/>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From the same batch</a:t>
              </a:r>
            </a:p>
          </p:txBody>
        </p:sp>
        <p:sp>
          <p:nvSpPr>
            <p:cNvPr id="13" name="文本框 12">
              <a:extLst>
                <a:ext uri="{FF2B5EF4-FFF2-40B4-BE49-F238E27FC236}">
                  <a16:creationId xmlns:a16="http://schemas.microsoft.com/office/drawing/2014/main" id="{D2098572-0B8E-C485-45FC-CE116563A3D2}"/>
                </a:ext>
              </a:extLst>
            </p:cNvPr>
            <p:cNvSpPr txBox="1"/>
            <p:nvPr/>
          </p:nvSpPr>
          <p:spPr>
            <a:xfrm>
              <a:off x="8145190" y="3931981"/>
              <a:ext cx="2106094" cy="369332"/>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GCN result</a:t>
              </a:r>
            </a:p>
          </p:txBody>
        </p:sp>
        <p:sp>
          <p:nvSpPr>
            <p:cNvPr id="14" name="右大括号 13">
              <a:extLst>
                <a:ext uri="{FF2B5EF4-FFF2-40B4-BE49-F238E27FC236}">
                  <a16:creationId xmlns:a16="http://schemas.microsoft.com/office/drawing/2014/main" id="{A9EA353B-75D6-0438-ED0D-69A95B865573}"/>
                </a:ext>
              </a:extLst>
            </p:cNvPr>
            <p:cNvSpPr/>
            <p:nvPr/>
          </p:nvSpPr>
          <p:spPr>
            <a:xfrm flipH="1">
              <a:off x="7859304" y="3334964"/>
              <a:ext cx="435634" cy="1869141"/>
            </a:xfrm>
            <a:prstGeom prst="rightBrace">
              <a:avLst>
                <a:gd name="adj1" fmla="val 85503"/>
                <a:gd name="adj2" fmla="val 4892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FEFAC34B-251D-19D9-8F63-236CB1B45C9A}"/>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8517242" y="2701028"/>
              <a:ext cx="1481456" cy="1219306"/>
            </a:xfrm>
            <a:prstGeom prst="rect">
              <a:avLst/>
            </a:prstGeom>
          </p:spPr>
        </p:pic>
        <p:sp>
          <p:nvSpPr>
            <p:cNvPr id="17" name="立方体 16">
              <a:extLst>
                <a:ext uri="{FF2B5EF4-FFF2-40B4-BE49-F238E27FC236}">
                  <a16:creationId xmlns:a16="http://schemas.microsoft.com/office/drawing/2014/main" id="{D8BF3075-B50B-6D2F-2449-9B5B4DD2EF78}"/>
                </a:ext>
              </a:extLst>
            </p:cNvPr>
            <p:cNvSpPr/>
            <p:nvPr/>
          </p:nvSpPr>
          <p:spPr>
            <a:xfrm>
              <a:off x="8415761" y="2445881"/>
              <a:ext cx="1835523" cy="1510895"/>
            </a:xfrm>
            <a:prstGeom prst="cube">
              <a:avLst>
                <a:gd name="adj" fmla="val 10315"/>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34CF9DED-745B-C470-ACD8-9C6275179DC6}"/>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17242" y="4613552"/>
              <a:ext cx="1481456" cy="1219306"/>
            </a:xfrm>
            <a:prstGeom prst="rect">
              <a:avLst/>
            </a:prstGeom>
          </p:spPr>
        </p:pic>
        <p:sp>
          <p:nvSpPr>
            <p:cNvPr id="19" name="立方体 18">
              <a:extLst>
                <a:ext uri="{FF2B5EF4-FFF2-40B4-BE49-F238E27FC236}">
                  <a16:creationId xmlns:a16="http://schemas.microsoft.com/office/drawing/2014/main" id="{BF1B89EB-121E-A86B-DFF3-5ADBB5A52B64}"/>
                </a:ext>
              </a:extLst>
            </p:cNvPr>
            <p:cNvSpPr/>
            <p:nvPr/>
          </p:nvSpPr>
          <p:spPr>
            <a:xfrm>
              <a:off x="8415761" y="4358405"/>
              <a:ext cx="1835523" cy="1510895"/>
            </a:xfrm>
            <a:prstGeom prst="cube">
              <a:avLst>
                <a:gd name="adj" fmla="val 10315"/>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大括号 19">
              <a:extLst>
                <a:ext uri="{FF2B5EF4-FFF2-40B4-BE49-F238E27FC236}">
                  <a16:creationId xmlns:a16="http://schemas.microsoft.com/office/drawing/2014/main" id="{89B37341-1FD3-F10B-84A9-A003BA9F06F9}"/>
                </a:ext>
              </a:extLst>
            </p:cNvPr>
            <p:cNvSpPr/>
            <p:nvPr/>
          </p:nvSpPr>
          <p:spPr>
            <a:xfrm>
              <a:off x="5678824" y="3329837"/>
              <a:ext cx="435634" cy="1869141"/>
            </a:xfrm>
            <a:prstGeom prst="rightBrace">
              <a:avLst>
                <a:gd name="adj1" fmla="val 85503"/>
                <a:gd name="adj2" fmla="val 4892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6FC058D1-E436-F67E-8CC0-21D2276551B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009" b="97768" l="5302" r="94516">
                          <a14:foregroundMark x1="27788" y1="38839" x2="27788" y2="38839"/>
                          <a14:foregroundMark x1="14991" y1="32143" x2="35283" y2="42411"/>
                          <a14:foregroundMark x1="6216" y1="16295" x2="8044" y2="60938"/>
                          <a14:foregroundMark x1="8044" y1="60938" x2="18164" y2="78099"/>
                          <a14:foregroundMark x1="38696" y1="95572" x2="42046" y2="97161"/>
                          <a14:foregroundMark x1="8958" y1="18080" x2="55210" y2="10714"/>
                          <a14:foregroundMark x1="56124" y1="6027" x2="80622" y2="23884"/>
                          <a14:foregroundMark x1="78976" y1="20982" x2="78428" y2="61830"/>
                          <a14:foregroundMark x1="78428" y1="61830" x2="71115" y2="73884"/>
                          <a14:foregroundMark x1="86654" y1="32589" x2="86289" y2="65402"/>
                          <a14:foregroundMark x1="65265" y1="11161" x2="87934" y2="21875"/>
                          <a14:foregroundMark x1="93236" y1="27455" x2="90494" y2="42411"/>
                          <a14:foregroundMark x1="90128" y1="23884" x2="90494" y2="37723"/>
                          <a14:foregroundMark x1="50640" y1="7813" x2="20110" y2="14955"/>
                          <a14:foregroundMark x1="49177" y1="6027" x2="17733" y2="13839"/>
                          <a14:foregroundMark x1="55759" y1="2679" x2="94881" y2="22768"/>
                          <a14:foregroundMark x1="9324" y1="14955" x2="9324" y2="14955"/>
                          <a14:foregroundMark x1="8775" y1="14063" x2="8775" y2="14063"/>
                          <a14:foregroundMark x1="22121" y1="11384" x2="22121" y2="11384"/>
                          <a14:foregroundMark x1="23400" y1="10045" x2="23400" y2="10045"/>
                          <a14:foregroundMark x1="28702" y1="8482" x2="28702" y2="8482"/>
                          <a14:foregroundMark x1="35832" y1="7143" x2="35832" y2="7143"/>
                          <a14:foregroundMark x1="37477" y1="6027" x2="37477" y2="6027"/>
                          <a14:foregroundMark x1="42596" y1="4688" x2="42596" y2="4688"/>
                          <a14:foregroundMark x1="43876" y1="3795" x2="43876" y2="3795"/>
                          <a14:foregroundMark x1="15174" y1="12946" x2="15174" y2="12946"/>
                          <a14:foregroundMark x1="14808" y1="12054" x2="14808" y2="12054"/>
                          <a14:foregroundMark x1="7313" y1="14955" x2="7313" y2="14955"/>
                          <a14:foregroundMark x1="6216" y1="15179" x2="6216" y2="15179"/>
                          <a14:foregroundMark x1="5667" y1="18080" x2="5667" y2="18080"/>
                          <a14:foregroundMark x1="5302" y1="15179" x2="5302" y2="15179"/>
                          <a14:foregroundMark x1="22486" y1="9821" x2="22486" y2="9821"/>
                          <a14:foregroundMark x1="16453" y1="11830" x2="16453" y2="11830"/>
                          <a14:foregroundMark x1="36380" y1="6250" x2="36380" y2="6250"/>
                          <a14:foregroundMark x1="36563" y1="5804" x2="36563" y2="5804"/>
                          <a14:foregroundMark x1="37660" y1="5357" x2="37660" y2="5357"/>
                          <a14:foregroundMark x1="17002" y1="11161" x2="17002" y2="11161"/>
                          <a14:foregroundMark x1="50274" y1="2009" x2="50274" y2="2009"/>
                          <a14:foregroundMark x1="44241" y1="3571" x2="44241" y2="3571"/>
                          <a14:foregroundMark x1="30347" y1="7143" x2="30347" y2="7143"/>
                          <a14:backgroundMark x1="31993" y1="94866" x2="23035" y2="92188"/>
                          <a14:backgroundMark x1="13163" y1="6920" x2="13163" y2="6920"/>
                          <a14:backgroundMark x1="18830" y1="6473" x2="18830" y2="6473"/>
                          <a14:backgroundMark x1="14625" y1="4464" x2="25046" y2="3571"/>
                          <a14:backgroundMark x1="88665" y1="9375" x2="69835" y2="4018"/>
                          <a14:backgroundMark x1="29250" y1="3125" x2="44973" y2="446"/>
                          <a14:backgroundMark x1="69470" y1="4464" x2="64168" y2="446"/>
                          <a14:backgroundMark x1="23949" y1="87054" x2="19561" y2="82813"/>
                          <a14:backgroundMark x1="34186" y1="95313" x2="29616" y2="91071"/>
                          <a14:backgroundMark x1="33455" y1="92634" x2="34552" y2="95313"/>
                          <a14:backgroundMark x1="63437" y1="893" x2="63437" y2="893"/>
                          <a14:backgroundMark x1="47715" y1="446" x2="47715" y2="446"/>
                          <a14:backgroundMark x1="63437" y1="1339" x2="63437" y2="1339"/>
                          <a14:backgroundMark x1="36929" y1="95313" x2="36929" y2="95313"/>
                          <a14:backgroundMark x1="34918" y1="94866" x2="37660" y2="96875"/>
                          <a14:backgroundMark x1="43876" y1="98214" x2="42596" y2="98214"/>
                          <a14:backgroundMark x1="49360" y1="893" x2="49360" y2="893"/>
                          <a14:backgroundMark x1="51005" y1="446" x2="51005" y2="446"/>
                          <a14:backgroundMark x1="62523" y1="446" x2="62523" y2="446"/>
                          <a14:backgroundMark x1="61974" y1="670" x2="61974" y2="670"/>
                          <a14:backgroundMark x1="52102" y1="446" x2="52102" y2="446"/>
                        </a14:backgroundRemoval>
                      </a14:imgEffect>
                    </a14:imgLayer>
                  </a14:imgProps>
                </a:ext>
                <a:ext uri="{28A0092B-C50C-407E-A947-70E740481C1C}">
                  <a14:useLocalDpi xmlns:a14="http://schemas.microsoft.com/office/drawing/2010/main" val="0"/>
                </a:ext>
              </a:extLst>
            </a:blip>
            <a:stretch>
              <a:fillRect/>
            </a:stretch>
          </p:blipFill>
          <p:spPr>
            <a:xfrm>
              <a:off x="4034013" y="2619247"/>
              <a:ext cx="1552738" cy="1271712"/>
            </a:xfrm>
            <a:prstGeom prst="rect">
              <a:avLst/>
            </a:prstGeom>
          </p:spPr>
        </p:pic>
        <p:pic>
          <p:nvPicPr>
            <p:cNvPr id="22" name="图片 21">
              <a:extLst>
                <a:ext uri="{FF2B5EF4-FFF2-40B4-BE49-F238E27FC236}">
                  <a16:creationId xmlns:a16="http://schemas.microsoft.com/office/drawing/2014/main" id="{0F11B97D-C6FC-1475-EA34-C4130527F7F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939" b="92529" l="7206" r="91740">
                          <a14:foregroundMark x1="17575" y1="75096" x2="58875" y2="87739"/>
                          <a14:foregroundMark x1="13005" y1="70690" x2="10369" y2="34100"/>
                          <a14:foregroundMark x1="38137" y1="9579" x2="25483" y2="19540"/>
                          <a14:foregroundMark x1="58172" y1="92720" x2="63269" y2="91954"/>
                          <a14:foregroundMark x1="66784" y1="76628" x2="72759" y2="48084"/>
                          <a14:foregroundMark x1="72759" y1="48084" x2="72759" y2="48084"/>
                          <a14:foregroundMark x1="47276" y1="63985" x2="47803" y2="59004"/>
                          <a14:foregroundMark x1="64148" y1="50383" x2="62917" y2="47893"/>
                          <a14:foregroundMark x1="82953" y1="20498" x2="90158" y2="21648"/>
                          <a14:foregroundMark x1="85062" y1="31609" x2="62039" y2="28927"/>
                          <a14:foregroundMark x1="32513" y1="57280" x2="29174" y2="26054"/>
                          <a14:foregroundMark x1="43234" y1="55172" x2="41828" y2="16475"/>
                          <a14:foregroundMark x1="42004" y1="61111" x2="41828" y2="58429"/>
                          <a14:foregroundMark x1="45870" y1="10153" x2="75923" y2="16092"/>
                          <a14:foregroundMark x1="10721" y1="76054" x2="10721" y2="76054"/>
                          <a14:foregroundMark x1="9842" y1="73372" x2="8260" y2="37356"/>
                          <a14:foregroundMark x1="7733" y1="35632" x2="9490" y2="72222"/>
                          <a14:foregroundMark x1="91740" y1="21648" x2="91740" y2="21648"/>
                          <a14:foregroundMark x1="39367" y1="5939" x2="39367" y2="5939"/>
                          <a14:foregroundMark x1="7206" y1="37739" x2="7206" y2="37739"/>
                          <a14:foregroundMark x1="7557" y1="42720" x2="7557" y2="42720"/>
                          <a14:foregroundMark x1="7733" y1="45019" x2="7733" y2="45019"/>
                          <a14:foregroundMark x1="7909" y1="48276" x2="7909" y2="48276"/>
                          <a14:foregroundMark x1="8436" y1="61494" x2="8436" y2="61494"/>
                          <a14:foregroundMark x1="8084" y1="54406" x2="8084" y2="54406"/>
                          <a14:foregroundMark x1="8436" y1="62452" x2="8436" y2="62452"/>
                          <a14:foregroundMark x1="8612" y1="63602" x2="8612" y2="63602"/>
                          <a14:foregroundMark x1="8436" y1="68774" x2="8436" y2="68774"/>
                          <a14:foregroundMark x1="8436" y1="70307" x2="8436" y2="70307"/>
                          <a14:foregroundMark x1="7733" y1="45019" x2="7733" y2="45019"/>
                          <a14:foregroundMark x1="7733" y1="45594" x2="7733" y2="45594"/>
                          <a14:foregroundMark x1="7557" y1="47893" x2="7557" y2="47893"/>
                          <a14:foregroundMark x1="7381" y1="50000" x2="7381" y2="50000"/>
                          <a14:foregroundMark x1="7733" y1="54981" x2="7733" y2="54981"/>
                          <a14:foregroundMark x1="7557" y1="52490" x2="7557" y2="52490"/>
                          <a14:foregroundMark x1="8260" y1="58621" x2="8260" y2="58621"/>
                          <a14:foregroundMark x1="8260" y1="61303" x2="8260" y2="61303"/>
                          <a14:foregroundMark x1="8612" y1="71073" x2="8612" y2="71073"/>
                          <a14:backgroundMark x1="16520" y1="12644" x2="16520" y2="12644"/>
                          <a14:backgroundMark x1="16344" y1="9962" x2="7909" y2="13602"/>
                          <a14:backgroundMark x1="11599" y1="78352" x2="30931" y2="85249"/>
                        </a14:backgroundRemoval>
                      </a14:imgEffect>
                    </a14:imgLayer>
                  </a14:imgProps>
                </a:ext>
                <a:ext uri="{28A0092B-C50C-407E-A947-70E740481C1C}">
                  <a14:useLocalDpi xmlns:a14="http://schemas.microsoft.com/office/drawing/2010/main" val="0"/>
                </a:ext>
              </a:extLst>
            </a:blip>
            <a:stretch>
              <a:fillRect/>
            </a:stretch>
          </p:blipFill>
          <p:spPr>
            <a:xfrm>
              <a:off x="4058309" y="4322203"/>
              <a:ext cx="1573911" cy="1443904"/>
            </a:xfrm>
            <a:prstGeom prst="rect">
              <a:avLst/>
            </a:prstGeom>
          </p:spPr>
        </p:pic>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8AB229AC-7BB1-CE59-EE9E-9A45255EEDFC}"/>
                    </a:ext>
                  </a:extLst>
                </p:cNvPr>
                <p:cNvSpPr txBox="1"/>
                <p:nvPr/>
              </p:nvSpPr>
              <p:spPr>
                <a:xfrm>
                  <a:off x="10250359" y="2929477"/>
                  <a:ext cx="49455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r>
                              <a:rPr lang="en-US" altLang="zh-CN" sz="2800" i="1">
                                <a:latin typeface="Cambria Math" panose="02040503050406030204" pitchFamily="18" charset="0"/>
                              </a:rPr>
                              <m:t>𝐺</m:t>
                            </m:r>
                          </m:e>
                          <m:sub>
                            <m:r>
                              <a:rPr lang="en-US" altLang="zh-CN" sz="2800" b="0" i="1" smtClean="0">
                                <a:latin typeface="Cambria Math" panose="02040503050406030204" pitchFamily="18" charset="0"/>
                              </a:rPr>
                              <m:t>𝑘</m:t>
                            </m:r>
                          </m:sub>
                        </m:sSub>
                      </m:oMath>
                    </m:oMathPara>
                  </a14:m>
                  <a:endParaRPr lang="zh-CN" altLang="en-US" sz="2800" dirty="0"/>
                </a:p>
              </p:txBody>
            </p:sp>
          </mc:Choice>
          <mc:Fallback xmlns="">
            <p:sp>
              <p:nvSpPr>
                <p:cNvPr id="23" name="文本框 22">
                  <a:extLst>
                    <a:ext uri="{FF2B5EF4-FFF2-40B4-BE49-F238E27FC236}">
                      <a16:creationId xmlns:a16="http://schemas.microsoft.com/office/drawing/2014/main" id="{8AB229AC-7BB1-CE59-EE9E-9A45255EEDFC}"/>
                    </a:ext>
                  </a:extLst>
                </p:cNvPr>
                <p:cNvSpPr txBox="1">
                  <a:spLocks noRot="1" noChangeAspect="1" noMove="1" noResize="1" noEditPoints="1" noAdjustHandles="1" noChangeArrowheads="1" noChangeShapeType="1" noTextEdit="1"/>
                </p:cNvSpPr>
                <p:nvPr/>
              </p:nvSpPr>
              <p:spPr>
                <a:xfrm>
                  <a:off x="10250359" y="2929477"/>
                  <a:ext cx="494559" cy="430887"/>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DD69128F-52F8-CCDE-9405-AF7533390D6C}"/>
                    </a:ext>
                  </a:extLst>
                </p:cNvPr>
                <p:cNvSpPr txBox="1"/>
                <p:nvPr/>
              </p:nvSpPr>
              <p:spPr>
                <a:xfrm>
                  <a:off x="3711441" y="2612429"/>
                  <a:ext cx="39587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𝐽</m:t>
                            </m:r>
                          </m:e>
                          <m:sub>
                            <m:r>
                              <a:rPr lang="en-US" altLang="zh-CN" sz="2800" b="0" i="1" smtClean="0">
                                <a:latin typeface="Cambria Math" panose="02040503050406030204" pitchFamily="18" charset="0"/>
                              </a:rPr>
                              <m:t>𝑘</m:t>
                            </m:r>
                          </m:sub>
                        </m:sSub>
                      </m:oMath>
                    </m:oMathPara>
                  </a14:m>
                  <a:endParaRPr lang="zh-CN" altLang="en-US" sz="2800" dirty="0"/>
                </a:p>
              </p:txBody>
            </p:sp>
          </mc:Choice>
          <mc:Fallback xmlns="">
            <p:sp>
              <p:nvSpPr>
                <p:cNvPr id="24" name="文本框 23">
                  <a:extLst>
                    <a:ext uri="{FF2B5EF4-FFF2-40B4-BE49-F238E27FC236}">
                      <a16:creationId xmlns:a16="http://schemas.microsoft.com/office/drawing/2014/main" id="{DD69128F-52F8-CCDE-9405-AF7533390D6C}"/>
                    </a:ext>
                  </a:extLst>
                </p:cNvPr>
                <p:cNvSpPr txBox="1">
                  <a:spLocks noRot="1" noChangeAspect="1" noMove="1" noResize="1" noEditPoints="1" noAdjustHandles="1" noChangeArrowheads="1" noChangeShapeType="1" noTextEdit="1"/>
                </p:cNvSpPr>
                <p:nvPr/>
              </p:nvSpPr>
              <p:spPr>
                <a:xfrm>
                  <a:off x="3711441" y="2612429"/>
                  <a:ext cx="395878" cy="430887"/>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3139CC33-C8C2-AC2C-706B-13DF7FC277FC}"/>
                    </a:ext>
                  </a:extLst>
                </p:cNvPr>
                <p:cNvSpPr txBox="1"/>
                <p:nvPr/>
              </p:nvSpPr>
              <p:spPr>
                <a:xfrm>
                  <a:off x="3692408" y="4586615"/>
                  <a:ext cx="49096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𝐽</m:t>
                            </m:r>
                          </m:e>
                          <m:sub>
                            <m:r>
                              <a:rPr lang="en-US" altLang="zh-CN" sz="2800" b="0" i="1" smtClean="0">
                                <a:latin typeface="Cambria Math" panose="02040503050406030204" pitchFamily="18" charset="0"/>
                              </a:rPr>
                              <m:t>𝑚</m:t>
                            </m:r>
                          </m:sub>
                        </m:sSub>
                      </m:oMath>
                    </m:oMathPara>
                  </a14:m>
                  <a:endParaRPr lang="zh-CN" altLang="en-US" sz="2800" dirty="0"/>
                </a:p>
              </p:txBody>
            </p:sp>
          </mc:Choice>
          <mc:Fallback xmlns="">
            <p:sp>
              <p:nvSpPr>
                <p:cNvPr id="25" name="文本框 24">
                  <a:extLst>
                    <a:ext uri="{FF2B5EF4-FFF2-40B4-BE49-F238E27FC236}">
                      <a16:creationId xmlns:a16="http://schemas.microsoft.com/office/drawing/2014/main" id="{3139CC33-C8C2-AC2C-706B-13DF7FC277FC}"/>
                    </a:ext>
                  </a:extLst>
                </p:cNvPr>
                <p:cNvSpPr txBox="1">
                  <a:spLocks noRot="1" noChangeAspect="1" noMove="1" noResize="1" noEditPoints="1" noAdjustHandles="1" noChangeArrowheads="1" noChangeShapeType="1" noTextEdit="1"/>
                </p:cNvSpPr>
                <p:nvPr/>
              </p:nvSpPr>
              <p:spPr>
                <a:xfrm>
                  <a:off x="3692408" y="4586615"/>
                  <a:ext cx="490967" cy="430887"/>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1D87C59F-9745-8506-3500-D6D221607C30}"/>
                    </a:ext>
                  </a:extLst>
                </p:cNvPr>
                <p:cNvSpPr txBox="1"/>
                <p:nvPr/>
              </p:nvSpPr>
              <p:spPr>
                <a:xfrm>
                  <a:off x="10241995" y="4846737"/>
                  <a:ext cx="57913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r>
                              <a:rPr lang="en-US" altLang="zh-CN" sz="2800" i="1">
                                <a:latin typeface="Cambria Math" panose="02040503050406030204" pitchFamily="18" charset="0"/>
                              </a:rPr>
                              <m:t>𝐺</m:t>
                            </m:r>
                          </m:e>
                          <m:sub>
                            <m:r>
                              <a:rPr lang="en-US" altLang="zh-CN" sz="2800" b="0" i="1" smtClean="0">
                                <a:latin typeface="Cambria Math" panose="02040503050406030204" pitchFamily="18" charset="0"/>
                              </a:rPr>
                              <m:t>𝑚</m:t>
                            </m:r>
                          </m:sub>
                        </m:sSub>
                      </m:oMath>
                    </m:oMathPara>
                  </a14:m>
                  <a:endParaRPr lang="zh-CN" altLang="en-US" sz="2800" dirty="0"/>
                </a:p>
              </p:txBody>
            </p:sp>
          </mc:Choice>
          <mc:Fallback xmlns="">
            <p:sp>
              <p:nvSpPr>
                <p:cNvPr id="26" name="文本框 25">
                  <a:extLst>
                    <a:ext uri="{FF2B5EF4-FFF2-40B4-BE49-F238E27FC236}">
                      <a16:creationId xmlns:a16="http://schemas.microsoft.com/office/drawing/2014/main" id="{1D87C59F-9745-8506-3500-D6D221607C30}"/>
                    </a:ext>
                  </a:extLst>
                </p:cNvPr>
                <p:cNvSpPr txBox="1">
                  <a:spLocks noRot="1" noChangeAspect="1" noMove="1" noResize="1" noEditPoints="1" noAdjustHandles="1" noChangeArrowheads="1" noChangeShapeType="1" noTextEdit="1"/>
                </p:cNvSpPr>
                <p:nvPr/>
              </p:nvSpPr>
              <p:spPr>
                <a:xfrm>
                  <a:off x="10241995" y="4846737"/>
                  <a:ext cx="579133" cy="430887"/>
                </a:xfrm>
                <a:prstGeom prst="rect">
                  <a:avLst/>
                </a:prstGeom>
                <a:blipFill>
                  <a:blip r:embed="rId13"/>
                  <a:stretch>
                    <a:fillRect/>
                  </a:stretch>
                </a:blipFill>
              </p:spPr>
              <p:txBody>
                <a:bodyPr/>
                <a:lstStyle/>
                <a:p>
                  <a:r>
                    <a:rPr lang="zh-CN" altLang="en-US">
                      <a:noFill/>
                    </a:rPr>
                    <a:t> </a:t>
                  </a:r>
                </a:p>
              </p:txBody>
            </p:sp>
          </mc:Fallback>
        </mc:AlternateContent>
      </p:grpSp>
      <p:sp>
        <p:nvSpPr>
          <p:cNvPr id="28" name="矩形: 圆角 27">
            <a:extLst>
              <a:ext uri="{FF2B5EF4-FFF2-40B4-BE49-F238E27FC236}">
                <a16:creationId xmlns:a16="http://schemas.microsoft.com/office/drawing/2014/main" id="{9DFBB7F2-CDA9-4D8D-0459-04B4437D1AC7}"/>
              </a:ext>
            </a:extLst>
          </p:cNvPr>
          <p:cNvSpPr/>
          <p:nvPr/>
        </p:nvSpPr>
        <p:spPr>
          <a:xfrm>
            <a:off x="6151489" y="6050068"/>
            <a:ext cx="504000" cy="252000"/>
          </a:xfrm>
          <a:prstGeom prst="roundRect">
            <a:avLst/>
          </a:prstGeom>
          <a:solidFill>
            <a:schemeClr val="accent6">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29" name="文本框 28">
            <a:extLst>
              <a:ext uri="{FF2B5EF4-FFF2-40B4-BE49-F238E27FC236}">
                <a16:creationId xmlns:a16="http://schemas.microsoft.com/office/drawing/2014/main" id="{3C69CB15-A370-27F6-C532-4E5454589EEE}"/>
              </a:ext>
            </a:extLst>
          </p:cNvPr>
          <p:cNvSpPr txBox="1"/>
          <p:nvPr/>
        </p:nvSpPr>
        <p:spPr>
          <a:xfrm>
            <a:off x="6617086" y="6006791"/>
            <a:ext cx="2471454" cy="338554"/>
          </a:xfrm>
          <a:prstGeom prst="rect">
            <a:avLst/>
          </a:prstGeom>
          <a:noFill/>
        </p:spPr>
        <p:txBody>
          <a:bodyPr wrap="square" rtlCol="0">
            <a:spAutoFit/>
          </a:bodyPr>
          <a:lstStyle/>
          <a:p>
            <a:r>
              <a:rPr lang="en-US" altLang="zh-CN" sz="1600" b="0" dirty="0">
                <a:effectLst/>
                <a:latin typeface="Times New Roman" panose="02020603050405020304" pitchFamily="18" charset="0"/>
                <a:cs typeface="Times New Roman" panose="02020603050405020304" pitchFamily="18" charset="0"/>
              </a:rPr>
              <a:t>Similarity Distinguish</a:t>
            </a:r>
          </a:p>
        </p:txBody>
      </p:sp>
      <p:sp>
        <p:nvSpPr>
          <p:cNvPr id="30" name="矩形: 圆角 29">
            <a:extLst>
              <a:ext uri="{FF2B5EF4-FFF2-40B4-BE49-F238E27FC236}">
                <a16:creationId xmlns:a16="http://schemas.microsoft.com/office/drawing/2014/main" id="{91299D50-B8CF-D618-C928-CA49DD5DADAE}"/>
              </a:ext>
            </a:extLst>
          </p:cNvPr>
          <p:cNvSpPr/>
          <p:nvPr/>
        </p:nvSpPr>
        <p:spPr>
          <a:xfrm>
            <a:off x="9004552" y="6046473"/>
            <a:ext cx="504000" cy="252000"/>
          </a:xfrm>
          <a:prstGeom prst="roundRect">
            <a:avLst/>
          </a:prstGeom>
          <a:solidFill>
            <a:schemeClr val="accent4">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31" name="文本框 30">
            <a:extLst>
              <a:ext uri="{FF2B5EF4-FFF2-40B4-BE49-F238E27FC236}">
                <a16:creationId xmlns:a16="http://schemas.microsoft.com/office/drawing/2014/main" id="{67073EF0-95C4-66F6-5594-F20475FF6424}"/>
              </a:ext>
            </a:extLst>
          </p:cNvPr>
          <p:cNvSpPr txBox="1"/>
          <p:nvPr/>
        </p:nvSpPr>
        <p:spPr>
          <a:xfrm>
            <a:off x="9464448" y="5995306"/>
            <a:ext cx="2111882"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Feature-pose Pool</a:t>
            </a:r>
            <a:endParaRPr lang="en-US" altLang="zh-CN" sz="1600" b="0" dirty="0">
              <a:effectLst/>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5931CC29-C5DB-8CD8-5F35-2B1B0732AF54}"/>
              </a:ext>
            </a:extLst>
          </p:cNvPr>
          <p:cNvSpPr txBox="1"/>
          <p:nvPr/>
        </p:nvSpPr>
        <p:spPr>
          <a:xfrm>
            <a:off x="-113738" y="6448841"/>
            <a:ext cx="12530454" cy="338554"/>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[5] Zhao P, Pan Y, Li X, et al. Coarse-to-Fine Contrastive Learning on Graphs[J]. IEEE Transactions on Neural Networks and Learning Systems, 2023.</a:t>
            </a:r>
            <a:endParaRPr lang="zh-CN" altLang="en-US" sz="1600" dirty="0">
              <a:latin typeface="Times New Roman" panose="02020603050405020304" pitchFamily="18" charset="0"/>
              <a:cs typeface="Times New Roman" panose="02020603050405020304" pitchFamily="18" charset="0"/>
            </a:endParaRPr>
          </a:p>
        </p:txBody>
      </p:sp>
      <p:pic>
        <p:nvPicPr>
          <p:cNvPr id="33" name="图片 32">
            <a:extLst>
              <a:ext uri="{FF2B5EF4-FFF2-40B4-BE49-F238E27FC236}">
                <a16:creationId xmlns:a16="http://schemas.microsoft.com/office/drawing/2014/main" id="{8F5B494F-B6D6-D76D-A945-363507AC6C7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74215" y="76647"/>
            <a:ext cx="1270065" cy="584230"/>
          </a:xfrm>
          <a:prstGeom prst="rect">
            <a:avLst/>
          </a:prstGeom>
        </p:spPr>
      </p:pic>
    </p:spTree>
    <p:extLst>
      <p:ext uri="{BB962C8B-B14F-4D97-AF65-F5344CB8AC3E}">
        <p14:creationId xmlns:p14="http://schemas.microsoft.com/office/powerpoint/2010/main" val="283352638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5619</TotalTime>
  <Words>1866</Words>
  <Application>Microsoft Office PowerPoint</Application>
  <PresentationFormat>宽屏</PresentationFormat>
  <Paragraphs>107</Paragraphs>
  <Slides>14</Slides>
  <Notes>13</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14</vt:i4>
      </vt:variant>
    </vt:vector>
  </HeadingPairs>
  <TitlesOfParts>
    <vt:vector size="22" baseType="lpstr">
      <vt:lpstr>-apple-system</vt:lpstr>
      <vt:lpstr>等线</vt:lpstr>
      <vt:lpstr>等线 Light</vt:lpstr>
      <vt:lpstr>Arial</vt:lpstr>
      <vt:lpstr>Cambria Math</vt:lpstr>
      <vt:lpstr>Consolas</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 Pose Estimation Paper Reading</dc:title>
  <dc:creator>Han Bing</dc:creator>
  <cp:lastModifiedBy>Han Bing</cp:lastModifiedBy>
  <cp:revision>460</cp:revision>
  <dcterms:created xsi:type="dcterms:W3CDTF">2021-12-16T07:38:38Z</dcterms:created>
  <dcterms:modified xsi:type="dcterms:W3CDTF">2023-05-19T11:59:38Z</dcterms:modified>
</cp:coreProperties>
</file>